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0" r:id="rId1"/>
    <p:sldMasterId id="2147483751" r:id="rId2"/>
    <p:sldMasterId id="2147483752" r:id="rId3"/>
  </p:sldMasterIdLst>
  <p:notesMasterIdLst>
    <p:notesMasterId r:id="rId4"/>
  </p:notesMasterIdLst>
  <p:sldIdLst>
    <p:sldId id="259" r:id="rId5"/>
    <p:sldId id="258" r:id="rId6"/>
    <p:sldId id="290" r:id="rId7"/>
    <p:sldId id="291" r:id="rId8"/>
    <p:sldId id="268" r:id="rId9"/>
    <p:sldId id="267" r:id="rId10"/>
    <p:sldId id="260" r:id="rId11"/>
    <p:sldId id="292" r:id="rId12"/>
    <p:sldId id="273" r:id="rId13"/>
    <p:sldId id="269" r:id="rId14"/>
    <p:sldId id="272" r:id="rId15"/>
    <p:sldId id="274" r:id="rId16"/>
    <p:sldId id="275" r:id="rId17"/>
    <p:sldId id="293" r:id="rId18"/>
    <p:sldId id="301" r:id="rId19"/>
    <p:sldId id="302" r:id="rId20"/>
    <p:sldId id="294" r:id="rId21"/>
    <p:sldId id="303" r:id="rId22"/>
    <p:sldId id="309" r:id="rId23"/>
    <p:sldId id="310" r:id="rId24"/>
    <p:sldId id="311" r:id="rId25"/>
    <p:sldId id="295" r:id="rId26"/>
    <p:sldId id="313" r:id="rId27"/>
    <p:sldId id="312" r:id="rId28"/>
    <p:sldId id="314" r:id="rId29"/>
    <p:sldId id="316" r:id="rId30"/>
    <p:sldId id="315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37" r:id="rId44"/>
    <p:sldId id="336" r:id="rId45"/>
    <p:sldId id="335" r:id="rId46"/>
    <p:sldId id="334" r:id="rId47"/>
    <p:sldId id="333" r:id="rId48"/>
    <p:sldId id="332" r:id="rId49"/>
    <p:sldId id="331" r:id="rId50"/>
    <p:sldId id="330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69" r:id="rId83"/>
    <p:sldId id="370" r:id="rId84"/>
    <p:sldId id="371" r:id="rId85"/>
    <p:sldId id="372" r:id="rId86"/>
    <p:sldId id="375" r:id="rId87"/>
    <p:sldId id="374" r:id="rId88"/>
    <p:sldId id="373" r:id="rId89"/>
    <p:sldId id="376" r:id="rId90"/>
    <p:sldId id="380" r:id="rId91"/>
    <p:sldId id="379" r:id="rId92"/>
    <p:sldId id="378" r:id="rId93"/>
    <p:sldId id="296" r:id="rId94"/>
    <p:sldId id="304" r:id="rId95"/>
    <p:sldId id="297" r:id="rId96"/>
    <p:sldId id="386" r:id="rId97"/>
    <p:sldId id="387" r:id="rId98"/>
    <p:sldId id="388" r:id="rId99"/>
    <p:sldId id="389" r:id="rId100"/>
    <p:sldId id="391" r:id="rId101"/>
    <p:sldId id="392" r:id="rId102"/>
    <p:sldId id="393" r:id="rId103"/>
    <p:sldId id="394" r:id="rId104"/>
    <p:sldId id="396" r:id="rId105"/>
    <p:sldId id="395" r:id="rId106"/>
    <p:sldId id="397" r:id="rId107"/>
    <p:sldId id="398" r:id="rId108"/>
    <p:sldId id="298" r:id="rId109"/>
    <p:sldId id="381" r:id="rId110"/>
    <p:sldId id="382" r:id="rId111"/>
    <p:sldId id="383" r:id="rId112"/>
    <p:sldId id="399" r:id="rId113"/>
    <p:sldId id="401" r:id="rId114"/>
    <p:sldId id="402" r:id="rId115"/>
    <p:sldId id="403" r:id="rId116"/>
    <p:sldId id="400" r:id="rId117"/>
    <p:sldId id="430" r:id="rId118"/>
    <p:sldId id="434" r:id="rId119"/>
    <p:sldId id="431" r:id="rId120"/>
    <p:sldId id="435" r:id="rId121"/>
    <p:sldId id="404" r:id="rId122"/>
    <p:sldId id="428" r:id="rId123"/>
    <p:sldId id="405" r:id="rId124"/>
    <p:sldId id="406" r:id="rId125"/>
    <p:sldId id="407" r:id="rId126"/>
    <p:sldId id="408" r:id="rId127"/>
    <p:sldId id="409" r:id="rId128"/>
    <p:sldId id="410" r:id="rId129"/>
    <p:sldId id="411" r:id="rId130"/>
    <p:sldId id="412" r:id="rId131"/>
    <p:sldId id="413" r:id="rId132"/>
    <p:sldId id="414" r:id="rId133"/>
    <p:sldId id="436" r:id="rId134"/>
    <p:sldId id="415" r:id="rId135"/>
    <p:sldId id="416" r:id="rId136"/>
    <p:sldId id="417" r:id="rId137"/>
    <p:sldId id="418" r:id="rId138"/>
    <p:sldId id="419" r:id="rId139"/>
    <p:sldId id="437" r:id="rId140"/>
    <p:sldId id="438" r:id="rId141"/>
    <p:sldId id="420" r:id="rId142"/>
    <p:sldId id="432" r:id="rId143"/>
    <p:sldId id="433" r:id="rId144"/>
    <p:sldId id="422" r:id="rId145"/>
    <p:sldId id="421" r:id="rId146"/>
    <p:sldId id="423" r:id="rId147"/>
    <p:sldId id="424" r:id="rId148"/>
    <p:sldId id="439" r:id="rId149"/>
    <p:sldId id="425" r:id="rId150"/>
    <p:sldId id="426" r:id="rId151"/>
    <p:sldId id="429" r:id="rId152"/>
    <p:sldId id="427" r:id="rId153"/>
    <p:sldId id="299" r:id="rId154"/>
    <p:sldId id="300" r:id="rId155"/>
    <p:sldId id="263" r:id="rId1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364" autoAdjust="0"/>
    <p:restoredTop sz="94660"/>
  </p:normalViewPr>
  <p:slideViewPr>
    <p:cSldViewPr>
      <p:cViewPr varScale="1">
        <p:scale>
          <a:sx n="100" d="100"/>
          <a:sy n="100" d="100"/>
        </p:scale>
        <p:origin x="1668" y="10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00" Type="http://schemas.openxmlformats.org/officeDocument/2006/relationships/slide" Target="slides/slide96.xml"  /><Relationship Id="rId101" Type="http://schemas.openxmlformats.org/officeDocument/2006/relationships/slide" Target="slides/slide97.xml"  /><Relationship Id="rId102" Type="http://schemas.openxmlformats.org/officeDocument/2006/relationships/slide" Target="slides/slide98.xml"  /><Relationship Id="rId103" Type="http://schemas.openxmlformats.org/officeDocument/2006/relationships/slide" Target="slides/slide99.xml"  /><Relationship Id="rId104" Type="http://schemas.openxmlformats.org/officeDocument/2006/relationships/slide" Target="slides/slide100.xml"  /><Relationship Id="rId105" Type="http://schemas.openxmlformats.org/officeDocument/2006/relationships/slide" Target="slides/slide101.xml"  /><Relationship Id="rId106" Type="http://schemas.openxmlformats.org/officeDocument/2006/relationships/slide" Target="slides/slide102.xml"  /><Relationship Id="rId107" Type="http://schemas.openxmlformats.org/officeDocument/2006/relationships/slide" Target="slides/slide103.xml"  /><Relationship Id="rId108" Type="http://schemas.openxmlformats.org/officeDocument/2006/relationships/slide" Target="slides/slide104.xml"  /><Relationship Id="rId109" Type="http://schemas.openxmlformats.org/officeDocument/2006/relationships/slide" Target="slides/slide105.xml"  /><Relationship Id="rId11" Type="http://schemas.openxmlformats.org/officeDocument/2006/relationships/slide" Target="slides/slide7.xml"  /><Relationship Id="rId110" Type="http://schemas.openxmlformats.org/officeDocument/2006/relationships/slide" Target="slides/slide106.xml"  /><Relationship Id="rId111" Type="http://schemas.openxmlformats.org/officeDocument/2006/relationships/slide" Target="slides/slide107.xml"  /><Relationship Id="rId112" Type="http://schemas.openxmlformats.org/officeDocument/2006/relationships/slide" Target="slides/slide108.xml"  /><Relationship Id="rId113" Type="http://schemas.openxmlformats.org/officeDocument/2006/relationships/slide" Target="slides/slide109.xml"  /><Relationship Id="rId114" Type="http://schemas.openxmlformats.org/officeDocument/2006/relationships/slide" Target="slides/slide110.xml"  /><Relationship Id="rId115" Type="http://schemas.openxmlformats.org/officeDocument/2006/relationships/slide" Target="slides/slide111.xml"  /><Relationship Id="rId116" Type="http://schemas.openxmlformats.org/officeDocument/2006/relationships/slide" Target="slides/slide112.xml"  /><Relationship Id="rId117" Type="http://schemas.openxmlformats.org/officeDocument/2006/relationships/slide" Target="slides/slide113.xml"  /><Relationship Id="rId118" Type="http://schemas.openxmlformats.org/officeDocument/2006/relationships/slide" Target="slides/slide114.xml"  /><Relationship Id="rId119" Type="http://schemas.openxmlformats.org/officeDocument/2006/relationships/slide" Target="slides/slide115.xml"  /><Relationship Id="rId12" Type="http://schemas.openxmlformats.org/officeDocument/2006/relationships/slide" Target="slides/slide8.xml"  /><Relationship Id="rId120" Type="http://schemas.openxmlformats.org/officeDocument/2006/relationships/slide" Target="slides/slide116.xml"  /><Relationship Id="rId121" Type="http://schemas.openxmlformats.org/officeDocument/2006/relationships/slide" Target="slides/slide117.xml"  /><Relationship Id="rId122" Type="http://schemas.openxmlformats.org/officeDocument/2006/relationships/slide" Target="slides/slide118.xml"  /><Relationship Id="rId123" Type="http://schemas.openxmlformats.org/officeDocument/2006/relationships/slide" Target="slides/slide119.xml"  /><Relationship Id="rId124" Type="http://schemas.openxmlformats.org/officeDocument/2006/relationships/slide" Target="slides/slide120.xml"  /><Relationship Id="rId125" Type="http://schemas.openxmlformats.org/officeDocument/2006/relationships/slide" Target="slides/slide121.xml"  /><Relationship Id="rId126" Type="http://schemas.openxmlformats.org/officeDocument/2006/relationships/slide" Target="slides/slide122.xml"  /><Relationship Id="rId127" Type="http://schemas.openxmlformats.org/officeDocument/2006/relationships/slide" Target="slides/slide123.xml"  /><Relationship Id="rId128" Type="http://schemas.openxmlformats.org/officeDocument/2006/relationships/slide" Target="slides/slide124.xml"  /><Relationship Id="rId129" Type="http://schemas.openxmlformats.org/officeDocument/2006/relationships/slide" Target="slides/slide125.xml"  /><Relationship Id="rId13" Type="http://schemas.openxmlformats.org/officeDocument/2006/relationships/slide" Target="slides/slide9.xml"  /><Relationship Id="rId130" Type="http://schemas.openxmlformats.org/officeDocument/2006/relationships/slide" Target="slides/slide126.xml"  /><Relationship Id="rId131" Type="http://schemas.openxmlformats.org/officeDocument/2006/relationships/slide" Target="slides/slide127.xml"  /><Relationship Id="rId132" Type="http://schemas.openxmlformats.org/officeDocument/2006/relationships/slide" Target="slides/slide128.xml"  /><Relationship Id="rId133" Type="http://schemas.openxmlformats.org/officeDocument/2006/relationships/slide" Target="slides/slide129.xml"  /><Relationship Id="rId134" Type="http://schemas.openxmlformats.org/officeDocument/2006/relationships/slide" Target="slides/slide130.xml"  /><Relationship Id="rId135" Type="http://schemas.openxmlformats.org/officeDocument/2006/relationships/slide" Target="slides/slide131.xml"  /><Relationship Id="rId136" Type="http://schemas.openxmlformats.org/officeDocument/2006/relationships/slide" Target="slides/slide132.xml"  /><Relationship Id="rId137" Type="http://schemas.openxmlformats.org/officeDocument/2006/relationships/slide" Target="slides/slide133.xml"  /><Relationship Id="rId138" Type="http://schemas.openxmlformats.org/officeDocument/2006/relationships/slide" Target="slides/slide134.xml"  /><Relationship Id="rId139" Type="http://schemas.openxmlformats.org/officeDocument/2006/relationships/slide" Target="slides/slide135.xml"  /><Relationship Id="rId14" Type="http://schemas.openxmlformats.org/officeDocument/2006/relationships/slide" Target="slides/slide10.xml"  /><Relationship Id="rId140" Type="http://schemas.openxmlformats.org/officeDocument/2006/relationships/slide" Target="slides/slide136.xml"  /><Relationship Id="rId141" Type="http://schemas.openxmlformats.org/officeDocument/2006/relationships/slide" Target="slides/slide137.xml"  /><Relationship Id="rId142" Type="http://schemas.openxmlformats.org/officeDocument/2006/relationships/slide" Target="slides/slide138.xml"  /><Relationship Id="rId143" Type="http://schemas.openxmlformats.org/officeDocument/2006/relationships/slide" Target="slides/slide139.xml"  /><Relationship Id="rId144" Type="http://schemas.openxmlformats.org/officeDocument/2006/relationships/slide" Target="slides/slide140.xml"  /><Relationship Id="rId145" Type="http://schemas.openxmlformats.org/officeDocument/2006/relationships/slide" Target="slides/slide141.xml"  /><Relationship Id="rId146" Type="http://schemas.openxmlformats.org/officeDocument/2006/relationships/slide" Target="slides/slide142.xml"  /><Relationship Id="rId147" Type="http://schemas.openxmlformats.org/officeDocument/2006/relationships/slide" Target="slides/slide143.xml"  /><Relationship Id="rId148" Type="http://schemas.openxmlformats.org/officeDocument/2006/relationships/slide" Target="slides/slide144.xml"  /><Relationship Id="rId149" Type="http://schemas.openxmlformats.org/officeDocument/2006/relationships/slide" Target="slides/slide145.xml"  /><Relationship Id="rId15" Type="http://schemas.openxmlformats.org/officeDocument/2006/relationships/slide" Target="slides/slide11.xml"  /><Relationship Id="rId150" Type="http://schemas.openxmlformats.org/officeDocument/2006/relationships/slide" Target="slides/slide146.xml"  /><Relationship Id="rId151" Type="http://schemas.openxmlformats.org/officeDocument/2006/relationships/slide" Target="slides/slide147.xml"  /><Relationship Id="rId152" Type="http://schemas.openxmlformats.org/officeDocument/2006/relationships/slide" Target="slides/slide148.xml"  /><Relationship Id="rId153" Type="http://schemas.openxmlformats.org/officeDocument/2006/relationships/slide" Target="slides/slide149.xml"  /><Relationship Id="rId154" Type="http://schemas.openxmlformats.org/officeDocument/2006/relationships/slide" Target="slides/slide150.xml"  /><Relationship Id="rId155" Type="http://schemas.openxmlformats.org/officeDocument/2006/relationships/slide" Target="slides/slide151.xml"  /><Relationship Id="rId156" Type="http://schemas.openxmlformats.org/officeDocument/2006/relationships/slide" Target="slides/slide152.xml"  /><Relationship Id="rId157" Type="http://schemas.openxmlformats.org/officeDocument/2006/relationships/presProps" Target="presProps.xml"  /><Relationship Id="rId158" Type="http://schemas.openxmlformats.org/officeDocument/2006/relationships/viewProps" Target="viewProps.xml"  /><Relationship Id="rId159" Type="http://schemas.openxmlformats.org/officeDocument/2006/relationships/theme" Target="theme/theme1.xml"  /><Relationship Id="rId16" Type="http://schemas.openxmlformats.org/officeDocument/2006/relationships/slide" Target="slides/slide12.xml"  /><Relationship Id="rId160" Type="http://schemas.openxmlformats.org/officeDocument/2006/relationships/tableStyles" Target="tableStyles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slide" Target="slides/slide82.xml"  /><Relationship Id="rId87" Type="http://schemas.openxmlformats.org/officeDocument/2006/relationships/slide" Target="slides/slide83.xml"  /><Relationship Id="rId88" Type="http://schemas.openxmlformats.org/officeDocument/2006/relationships/slide" Target="slides/slide84.xml"  /><Relationship Id="rId89" Type="http://schemas.openxmlformats.org/officeDocument/2006/relationships/slide" Target="slides/slide85.xml"  /><Relationship Id="rId9" Type="http://schemas.openxmlformats.org/officeDocument/2006/relationships/slide" Target="slides/slide5.xml"  /><Relationship Id="rId90" Type="http://schemas.openxmlformats.org/officeDocument/2006/relationships/slide" Target="slides/slide86.xml"  /><Relationship Id="rId91" Type="http://schemas.openxmlformats.org/officeDocument/2006/relationships/slide" Target="slides/slide87.xml"  /><Relationship Id="rId92" Type="http://schemas.openxmlformats.org/officeDocument/2006/relationships/slide" Target="slides/slide88.xml"  /><Relationship Id="rId93" Type="http://schemas.openxmlformats.org/officeDocument/2006/relationships/slide" Target="slides/slide89.xml"  /><Relationship Id="rId94" Type="http://schemas.openxmlformats.org/officeDocument/2006/relationships/slide" Target="slides/slide90.xml"  /><Relationship Id="rId95" Type="http://schemas.openxmlformats.org/officeDocument/2006/relationships/slide" Target="slides/slide91.xml"  /><Relationship Id="rId96" Type="http://schemas.openxmlformats.org/officeDocument/2006/relationships/slide" Target="slides/slide92.xml"  /><Relationship Id="rId97" Type="http://schemas.openxmlformats.org/officeDocument/2006/relationships/slide" Target="slides/slide93.xml"  /><Relationship Id="rId98" Type="http://schemas.openxmlformats.org/officeDocument/2006/relationships/slide" Target="slides/slide94.xml"  /><Relationship Id="rId99" Type="http://schemas.openxmlformats.org/officeDocument/2006/relationships/slide" Target="slides/slide9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239C1B6-1F8C-4415-81A3-1409FCE521CF}" type="datetime1">
              <a:rPr lang="ko-KR" altLang="en-US"/>
              <a:pPr lvl="0">
                <a:defRPr/>
              </a:pPr>
              <a:t>2020-04-10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1AB4B2B-1964-4D8C-9D84-44606B2BD6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1AB4B2B-1964-4D8C-9D84-44606B2BD6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1AB4B2B-1964-4D8C-9D84-44606B2BD603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3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4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79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95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74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47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97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433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25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938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2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6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55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52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256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26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61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55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749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17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1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53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45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188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00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4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89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3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42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62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6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5532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theme" Target="../theme/theme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F904-D286-4889-9701-87B311D3BDDF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F3A6-03B4-424A-98CB-6AAE598BE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2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F904-D286-4889-9701-87B311D3BDD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F3A6-03B4-424A-98CB-6AAE598BEBE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42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.png"  /><Relationship Id="rId7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microsoft.com/office/2007/relationships/hdphoto" Target="../embeddings/oleObject1.wdp"  /><Relationship Id="rId8" Type="http://schemas.openxmlformats.org/officeDocument/2006/relationships/image" Target="../media/image30.png"  /><Relationship Id="rId9" Type="http://schemas.openxmlformats.org/officeDocument/2006/relationships/image" Target="../media/image27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1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2.png"  /><Relationship Id="rId7" Type="http://schemas.openxmlformats.org/officeDocument/2006/relationships/image" Target="../media/image15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7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7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7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microsoft.com/office/2007/relationships/hdphoto" Target="../embeddings/oleObject1.wdp"  /><Relationship Id="rId8" Type="http://schemas.openxmlformats.org/officeDocument/2006/relationships/image" Target="../media/image31.png"  /><Relationship Id="rId9" Type="http://schemas.openxmlformats.org/officeDocument/2006/relationships/image" Target="../media/image27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08.jpe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09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09.jpe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0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1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2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3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4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5.jpe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microsoft.com/office/2007/relationships/hdphoto" Target="../embeddings/oleObject1.wdp"  /><Relationship Id="rId8" Type="http://schemas.openxmlformats.org/officeDocument/2006/relationships/image" Target="../media/image32.jpeg"  /><Relationship Id="rId9" Type="http://schemas.openxmlformats.org/officeDocument/2006/relationships/image" Target="../media/image33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7.jpe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19.jpe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20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21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22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23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24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2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microsoft.com/office/2007/relationships/hdphoto" Target="../embeddings/oleObject1.wdp"  /><Relationship Id="rId8" Type="http://schemas.openxmlformats.org/officeDocument/2006/relationships/image" Target="../media/image34.jpeg"  /><Relationship Id="rId9" Type="http://schemas.openxmlformats.org/officeDocument/2006/relationships/image" Target="../media/image27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26.jpe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27.jpeg"  /><Relationship Id="rId4" Type="http://schemas.openxmlformats.org/officeDocument/2006/relationships/image" Target="../media/image128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29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30.jpeg"  /><Relationship Id="rId4" Type="http://schemas.openxmlformats.org/officeDocument/2006/relationships/image" Target="../media/image131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32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33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34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35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1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2.png"  /><Relationship Id="rId7" Type="http://schemas.openxmlformats.org/officeDocument/2006/relationships/image" Target="../media/image15.pn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36.jpe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37.jpe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38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39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40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41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3.xml"  /><Relationship Id="rId3" Type="http://schemas.openxmlformats.org/officeDocument/2006/relationships/image" Target="../media/image107.png"  /><Relationship Id="rId4" Type="http://schemas.openxmlformats.org/officeDocument/2006/relationships/image" Target="../media/image142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43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07.png"  /><Relationship Id="rId3" Type="http://schemas.openxmlformats.org/officeDocument/2006/relationships/image" Target="../media/image14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.pn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1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2.png"  /><Relationship Id="rId7" Type="http://schemas.openxmlformats.org/officeDocument/2006/relationships/image" Target="../media/image15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Relationship Id="rId3" Type="http://schemas.openxmlformats.org/officeDocument/2006/relationships/image" Target="../media/image27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Relationship Id="rId6" Type="http://schemas.openxmlformats.org/officeDocument/2006/relationships/image" Target="../media/image148.png"  /><Relationship Id="rId7" Type="http://schemas.microsoft.com/office/2007/relationships/hdphoto" Target="../embeddings/oleObject2.wdp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Relationship Id="rId3" Type="http://schemas.openxmlformats.org/officeDocument/2006/relationships/image" Target="../media/image27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Relationship Id="rId6" Type="http://schemas.openxmlformats.org/officeDocument/2006/relationships/image" Target="../media/image148.png"  /><Relationship Id="rId7" Type="http://schemas.microsoft.com/office/2007/relationships/hdphoto" Target="../embeddings/oleObject2.wd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.png"  /><Relationship Id="rId7" Type="http://schemas.openxmlformats.org/officeDocument/2006/relationships/image" Target="../media/image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6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1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2.png"  /><Relationship Id="rId7" Type="http://schemas.openxmlformats.org/officeDocument/2006/relationships/image" Target="../media/image1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6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1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2.png"  /><Relationship Id="rId7" Type="http://schemas.openxmlformats.org/officeDocument/2006/relationships/image" Target="../media/image1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5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.jpeg"  /><Relationship Id="rId11" Type="http://schemas.openxmlformats.org/officeDocument/2006/relationships/image" Target="../media/image24.jpeg"  /><Relationship Id="rId12" Type="http://schemas.openxmlformats.org/officeDocument/2006/relationships/image" Target="../media/image25.jpeg"  /><Relationship Id="rId13" Type="http://schemas.openxmlformats.org/officeDocument/2006/relationships/image" Target="../media/image26.jpeg"  /><Relationship Id="rId14" Type="http://schemas.openxmlformats.org/officeDocument/2006/relationships/image" Target="../media/image2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microsoft.com/office/2007/relationships/hdphoto" Target="../embeddings/oleObject1.wdp"  /><Relationship Id="rId8" Type="http://schemas.openxmlformats.org/officeDocument/2006/relationships/image" Target="../media/image21.jpeg"  /><Relationship Id="rId9" Type="http://schemas.openxmlformats.org/officeDocument/2006/relationships/image" Target="../media/image22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6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3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microsoft.com/office/2007/relationships/hdphoto" Target="../embeddings/oleObject1.wdp"  /><Relationship Id="rId8" Type="http://schemas.openxmlformats.org/officeDocument/2006/relationships/image" Target="../media/image28.jpeg"  /><Relationship Id="rId9" Type="http://schemas.openxmlformats.org/officeDocument/2006/relationships/image" Target="../media/image2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6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7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8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79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0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1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3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microsoft.com/office/2007/relationships/hdphoto" Target="../embeddings/oleObject1.wdp"  /><Relationship Id="rId9" Type="http://schemas.openxmlformats.org/officeDocument/2006/relationships/image" Target="../media/image27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5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6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7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8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89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0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2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3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1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2.png"  /><Relationship Id="rId7" Type="http://schemas.openxmlformats.org/officeDocument/2006/relationships/image" Target="../media/image1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5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6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7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8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99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100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101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102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103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10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microsoft.com/office/2007/relationships/hdphoto" Target="../embeddings/oleObject1.wdp"  /><Relationship Id="rId8" Type="http://schemas.openxmlformats.org/officeDocument/2006/relationships/image" Target="../media/image29.png"  /><Relationship Id="rId9" Type="http://schemas.openxmlformats.org/officeDocument/2006/relationships/image" Target="../media/image27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1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2.png"  /><Relationship Id="rId7" Type="http://schemas.openxmlformats.org/officeDocument/2006/relationships/image" Target="../media/image1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10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1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2.png"  /><Relationship Id="rId7" Type="http://schemas.openxmlformats.org/officeDocument/2006/relationships/image" Target="../media/image15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984776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bg1"/>
                </a:solidFill>
                <a:latin typeface="Haan Sollip M"/>
                <a:ea typeface="Haan Sollip M"/>
              </a:rPr>
              <a:t>하우스 메이트</a:t>
            </a:r>
            <a:r>
              <a:rPr lang="en-US" altLang="ko-KR" sz="4000" b="1">
                <a:solidFill>
                  <a:schemeClr val="bg1"/>
                </a:solidFill>
                <a:latin typeface="Haan Sollip M"/>
                <a:ea typeface="Haan Sollip M"/>
              </a:rPr>
              <a:t>(House Mate)</a:t>
            </a:r>
            <a:endParaRPr lang="en-US" altLang="ko-KR" sz="4000" b="1">
              <a:solidFill>
                <a:schemeClr val="bg1"/>
              </a:solidFill>
              <a:latin typeface="Haan Sollip M"/>
              <a:ea typeface="Haan Sollip M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1850163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effectLst/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725144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"/>
          <p:cNvSpPr txBox="1"/>
          <p:nvPr/>
        </p:nvSpPr>
        <p:spPr>
          <a:xfrm>
            <a:off x="2195736" y="4941168"/>
            <a:ext cx="5472608" cy="3433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남규형</a:t>
            </a:r>
            <a:r>
              <a:rPr lang="en-US" altLang="ko-KR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,</a:t>
            </a:r>
            <a:r>
              <a:rPr lang="ko-KR" altLang="en-US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 김시원</a:t>
            </a:r>
            <a:r>
              <a:rPr lang="en-US" altLang="ko-KR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,</a:t>
            </a:r>
            <a:r>
              <a:rPr lang="ko-KR" altLang="en-US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 김진희</a:t>
            </a:r>
            <a:r>
              <a:rPr lang="en-US" altLang="ko-KR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,</a:t>
            </a:r>
            <a:r>
              <a:rPr lang="ko-KR" altLang="en-US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 문상우</a:t>
            </a:r>
            <a:r>
              <a:rPr lang="en-US" altLang="ko-KR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,</a:t>
            </a:r>
            <a:r>
              <a:rPr lang="ko-KR" altLang="en-US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 조희원</a:t>
            </a:r>
            <a:r>
              <a:rPr lang="en-US" altLang="ko-KR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,</a:t>
            </a:r>
            <a:r>
              <a:rPr lang="ko-KR" altLang="en-US" sz="1700">
                <a:solidFill>
                  <a:srgbClr val="f2f2f2"/>
                </a:solidFill>
                <a:latin typeface="Sandoll LateSpring 01 Light"/>
                <a:ea typeface="Sandoll LateSpring 01 Light"/>
              </a:rPr>
              <a:t> 황보영금</a:t>
            </a:r>
            <a:endParaRPr lang="ko-KR" altLang="en-US" sz="1700">
              <a:solidFill>
                <a:srgbClr val="f2f2f2"/>
              </a:solidFill>
              <a:latin typeface="Sandoll LateSpring 01 Light"/>
              <a:ea typeface="Sandoll LateSpring 01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0" y="6713577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6" name="직사각형 165"/>
          <p:cNvSpPr/>
          <p:nvPr/>
        </p:nvSpPr>
        <p:spPr>
          <a:xfrm>
            <a:off x="2411760" y="446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</a:t>
            </a:r>
            <a:r>
              <a:rPr lang="ko-KR" altLang="en-US" sz="36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조사</a:t>
            </a:r>
            <a:endParaRPr lang="ko-KR" altLang="en-US" sz="36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1F7DADB-9FF9-4F7B-AA50-0B71CBC62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58" y="1793038"/>
            <a:ext cx="7529212" cy="2324301"/>
          </a:xfrm>
          <a:prstGeom prst="rect">
            <a:avLst/>
          </a:prstGeom>
        </p:spPr>
      </p:pic>
      <p:sp>
        <p:nvSpPr>
          <p:cNvPr id="21" name="순서도: 대체 처리 20">
            <a:extLst>
              <a:ext uri="{FF2B5EF4-FFF2-40B4-BE49-F238E27FC236}">
                <a16:creationId xmlns="" xmlns:a16="http://schemas.microsoft.com/office/drawing/2014/main" id="{DD807831-6EC5-4CEB-A4C8-8B799B8C31FB}"/>
              </a:ext>
            </a:extLst>
          </p:cNvPr>
          <p:cNvSpPr/>
          <p:nvPr/>
        </p:nvSpPr>
        <p:spPr>
          <a:xfrm>
            <a:off x="1107533" y="4309703"/>
            <a:ext cx="7124662" cy="769786"/>
          </a:xfrm>
          <a:prstGeom prst="flowChartAlternateProcess">
            <a:avLst/>
          </a:prstGeom>
          <a:solidFill>
            <a:srgbClr val="E5FB1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BADB25A-F87C-4D46-BF14-FE5441E34DFC}"/>
              </a:ext>
            </a:extLst>
          </p:cNvPr>
          <p:cNvSpPr txBox="1"/>
          <p:nvPr/>
        </p:nvSpPr>
        <p:spPr>
          <a:xfrm>
            <a:off x="2347835" y="4509930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많은 </a:t>
            </a:r>
            <a:r>
              <a:rPr lang="en-US" altLang="ko-KR" dirty="0"/>
              <a:t>20</a:t>
            </a:r>
            <a:r>
              <a:rPr lang="ko-KR" altLang="en-US" dirty="0"/>
              <a:t>대들이 원룸형태의 주거생활을 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487AB35F-33D3-4E85-AE16-E4534250C2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41"/>
            <a:ext cx="1038746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2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b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046133"/>
            <a:ext cx="5548171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Matching </a:t>
            </a:r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Table :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매칭중요도의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정보를 저장할 테이블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099521"/>
              </p:ext>
            </p:extLst>
          </p:nvPr>
        </p:nvGraphicFramePr>
        <p:xfrm>
          <a:off x="683568" y="1417638"/>
          <a:ext cx="8233180" cy="39604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6636"/>
                <a:gridCol w="1646636"/>
                <a:gridCol w="1646636"/>
                <a:gridCol w="1646636"/>
                <a:gridCol w="1646636"/>
              </a:tblGrid>
              <a:tr h="29266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6908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취침시간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mat_bedTimeDetail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취침시간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9391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직업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mat_jobDetail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직업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2923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기상시간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mat_wakeUpDetail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기상시간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9391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mat_cleanDetail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청소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2923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mat_personDetail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성격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2923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mat_genderDetail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성별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9391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mat_regionDetail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지역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2923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음식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mat_foodDetail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음식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194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* </a:t>
            </a:r>
            <a:r>
              <a:rPr lang="en-US" altLang="ko-KR" sz="1400" dirty="0" smtClean="0">
                <a:solidFill>
                  <a:schemeClr val="bg1"/>
                </a:solidFill>
              </a:rPr>
              <a:t>Foreign </a:t>
            </a:r>
            <a:r>
              <a:rPr lang="en-US" altLang="ko-KR" sz="1400" dirty="0">
                <a:solidFill>
                  <a:schemeClr val="bg1"/>
                </a:solidFill>
              </a:rPr>
              <a:t>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userId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b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46133"/>
            <a:ext cx="452064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Room Table :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의 정보를 저장할 테이블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94038"/>
              </p:ext>
            </p:extLst>
          </p:nvPr>
        </p:nvGraphicFramePr>
        <p:xfrm>
          <a:off x="611560" y="1556793"/>
          <a:ext cx="7848870" cy="40428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9774"/>
                <a:gridCol w="1569774"/>
                <a:gridCol w="1569774"/>
                <a:gridCol w="1569774"/>
                <a:gridCol w="1569774"/>
              </a:tblGrid>
              <a:tr h="25116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617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r_num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방의 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1628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r_date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SYSDATE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방의 날짜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617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r_count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0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방의 수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1628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r_kind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방의 종류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617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r_address1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방의 주소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617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r_address2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방의 주소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1628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r_price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방의 가격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617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종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r_species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방의 종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617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입주일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r_enter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방의 입주일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617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주거기간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r_live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방의 주거기간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3806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* Primary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r_num</a:t>
            </a:r>
            <a:r>
              <a:rPr lang="en-US" altLang="ko-KR" sz="1400" dirty="0" smtClean="0">
                <a:solidFill>
                  <a:schemeClr val="bg1"/>
                </a:solidFill>
              </a:rPr>
              <a:t>* </a:t>
            </a:r>
            <a:r>
              <a:rPr lang="en-US" altLang="ko-KR" sz="1400" dirty="0">
                <a:solidFill>
                  <a:schemeClr val="bg1"/>
                </a:solidFill>
              </a:rPr>
              <a:t>Foreign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userId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8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b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046133"/>
            <a:ext cx="452064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Room Table :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의 정보를 저장할 테이블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997420"/>
              </p:ext>
            </p:extLst>
          </p:nvPr>
        </p:nvGraphicFramePr>
        <p:xfrm>
          <a:off x="683567" y="1556791"/>
          <a:ext cx="7776865" cy="3960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5373"/>
                <a:gridCol w="1555373"/>
                <a:gridCol w="1555373"/>
                <a:gridCol w="1555373"/>
                <a:gridCol w="1555373"/>
              </a:tblGrid>
              <a:tr h="27248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r_gender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208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활동시간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r_available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활동시간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r_img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방의 이미지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208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r_content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방의 내용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카카오아이디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r_kakao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연락할 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면적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r_area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방의 면적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208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옵션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r_option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방의 옵션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작성자 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3806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* Primary Key : </a:t>
            </a:r>
            <a:r>
              <a:rPr lang="en-US" altLang="ko-KR" sz="1400" dirty="0" err="1">
                <a:solidFill>
                  <a:schemeClr val="bg1"/>
                </a:solidFill>
              </a:rPr>
              <a:t>r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_num</a:t>
            </a:r>
            <a:r>
              <a:rPr lang="en-US" altLang="ko-KR" sz="1400" dirty="0" smtClean="0">
                <a:solidFill>
                  <a:schemeClr val="bg1"/>
                </a:solidFill>
              </a:rPr>
              <a:t>* </a:t>
            </a:r>
            <a:r>
              <a:rPr lang="en-US" altLang="ko-KR" sz="1400" dirty="0">
                <a:solidFill>
                  <a:schemeClr val="bg1"/>
                </a:solidFill>
              </a:rPr>
              <a:t>Foreign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userId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8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b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046133"/>
            <a:ext cx="4810790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Report Table :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신고의 정보를 저장할 테이블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31118"/>
              </p:ext>
            </p:extLst>
          </p:nvPr>
        </p:nvGraphicFramePr>
        <p:xfrm>
          <a:off x="683567" y="1556791"/>
          <a:ext cx="7704855" cy="3960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0971"/>
                <a:gridCol w="1540971"/>
                <a:gridCol w="1540971"/>
                <a:gridCol w="1540971"/>
                <a:gridCol w="1540971"/>
              </a:tblGrid>
              <a:tr h="27248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rp_num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신고 </a:t>
                      </a:r>
                      <a:r>
                        <a:rPr lang="ko-KR" alt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글번호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208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신고 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rp_content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신고내용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208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rp_reportId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신고대상 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rp_date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SYSDATE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신고 날짜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fb_num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208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r_num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3633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4626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* Primary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rp_num</a:t>
            </a:r>
            <a:r>
              <a:rPr lang="en-US" altLang="ko-KR" sz="1400" dirty="0" smtClean="0">
                <a:solidFill>
                  <a:schemeClr val="bg1"/>
                </a:solidFill>
              </a:rPr>
              <a:t>* </a:t>
            </a:r>
            <a:r>
              <a:rPr lang="en-US" altLang="ko-KR" sz="1400" dirty="0">
                <a:solidFill>
                  <a:schemeClr val="bg1"/>
                </a:solidFill>
              </a:rPr>
              <a:t>Foreign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fb_num</a:t>
            </a:r>
            <a:r>
              <a:rPr lang="en-US" altLang="ko-KR" sz="1400" dirty="0" smtClean="0">
                <a:solidFill>
                  <a:schemeClr val="bg1"/>
                </a:solidFill>
              </a:rPr>
              <a:t> ,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r_num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b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046133"/>
            <a:ext cx="5461609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Blacklist Table :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블랙리스트의 정보를 저장할 테이블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791511"/>
              </p:ext>
            </p:extLst>
          </p:nvPr>
        </p:nvGraphicFramePr>
        <p:xfrm>
          <a:off x="683571" y="1556791"/>
          <a:ext cx="7704855" cy="21602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0971"/>
                <a:gridCol w="1540971"/>
                <a:gridCol w="1540971"/>
                <a:gridCol w="1540971"/>
                <a:gridCol w="1540971"/>
              </a:tblGrid>
              <a:tr h="48610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77841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블랙리스트 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89571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블랙리스트 이름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4092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* Primary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black_num</a:t>
            </a:r>
            <a:r>
              <a:rPr lang="en-US" altLang="ko-KR" sz="1400" dirty="0" smtClean="0">
                <a:solidFill>
                  <a:schemeClr val="bg1"/>
                </a:solidFill>
              </a:rPr>
              <a:t>* </a:t>
            </a:r>
            <a:r>
              <a:rPr lang="en-US" altLang="ko-KR" sz="1400" dirty="0">
                <a:solidFill>
                  <a:schemeClr val="bg1"/>
                </a:solidFill>
              </a:rPr>
              <a:t>Foreign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userId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prstClr val="white"/>
                </a:solidFill>
                <a:latin typeface="Haan Sollip M"/>
                <a:ea typeface="Haan Sollip M"/>
              </a:rPr>
              <a:t>Part.8 Ui </a:t>
            </a:r>
            <a:r>
              <a:rPr lang="ko-KR" altLang="en-US" sz="4000" b="1">
                <a:solidFill>
                  <a:prstClr val="white"/>
                </a:solidFill>
                <a:latin typeface="Haan Sollip M"/>
                <a:ea typeface="Haan Sollip M"/>
              </a:rPr>
              <a:t>설계</a:t>
            </a:r>
            <a:endParaRPr lang="en-US" altLang="ko-KR" sz="4000" b="1">
              <a:solidFill>
                <a:prstClr val="white"/>
              </a:solidFill>
              <a:latin typeface="Haan Sollip M"/>
              <a:ea typeface="Haan Sollip M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2046787"/>
            <a:ext cx="1895699" cy="172955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794442" y="1690124"/>
            <a:ext cx="7555114" cy="4677160"/>
            <a:chOff x="1656581" y="1185352"/>
            <a:chExt cx="8280920" cy="4980746"/>
          </a:xfrm>
        </p:grpSpPr>
        <p:sp>
          <p:nvSpPr>
            <p:cNvPr id="27" name="직사각형 26"/>
            <p:cNvSpPr/>
            <p:nvPr/>
          </p:nvSpPr>
          <p:spPr>
            <a:xfrm>
              <a:off x="1656581" y="1185352"/>
              <a:ext cx="8280920" cy="498074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1656581" y="2205658"/>
              <a:ext cx="82809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48868" y="1520796"/>
              <a:ext cx="3096344" cy="3933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DX단선고딕 Th"/>
                  <a:ea typeface="DX단선고딕 Th"/>
                </a:rPr>
                <a:t>Header</a:t>
              </a:r>
              <a:endParaRPr lang="ko-KR" altLang="en-US">
                <a:solidFill>
                  <a:prstClr val="white"/>
                </a:solidFill>
                <a:latin typeface="DX단선고딕 Th"/>
                <a:ea typeface="DX단선고딕 Th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48868" y="3677175"/>
              <a:ext cx="3096344" cy="382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DX단선고딕 Th"/>
                  <a:ea typeface="DX단선고딕 Th"/>
                </a:rPr>
                <a:t>Content</a:t>
              </a:r>
              <a:endParaRPr lang="ko-KR" altLang="en-US">
                <a:solidFill>
                  <a:prstClr val="white"/>
                </a:solidFill>
                <a:latin typeface="DX단선고딕 Th"/>
                <a:ea typeface="DX단선고딕 Th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1656581" y="5374010"/>
              <a:ext cx="82809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248868" y="5590033"/>
              <a:ext cx="3096344" cy="3933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DX단선고딕 Th"/>
                  <a:ea typeface="DX단선고딕 Th"/>
                </a:rPr>
                <a:t>Footer</a:t>
              </a:r>
              <a:endParaRPr lang="ko-KR" altLang="en-US">
                <a:solidFill>
                  <a:prstClr val="white"/>
                </a:solidFill>
                <a:latin typeface="DX단선고딕 Th"/>
                <a:ea typeface="DX단선고딕 Th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83568" y="1218521"/>
            <a:ext cx="2664296" cy="338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BAFF1A"/>
              </a:buClr>
              <a:defRPr/>
            </a:pP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메인</a:t>
            </a:r>
            <a:r>
              <a:rPr lang="en-US" altLang="ko-KR" sz="1600" b="1">
                <a:solidFill>
                  <a:prstClr val="white"/>
                </a:solidFill>
                <a:latin typeface="HYGothic-Extra"/>
                <a:ea typeface="HYGothic-Extra"/>
              </a:rPr>
              <a:t>,</a:t>
            </a: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 로그인</a:t>
            </a:r>
          </a:p>
        </p:txBody>
      </p:sp>
      <p:sp>
        <p:nvSpPr>
          <p:cNvPr id="33" name="제목 2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4324" b="1">
                <a:solidFill>
                  <a:srgbClr val="E5FB11"/>
                </a:solidFill>
                <a:latin typeface="HYGothic-Extra"/>
                <a:ea typeface="HYGothic-Extra"/>
              </a:rPr>
              <a:t>UI</a:t>
            </a:r>
            <a:r>
              <a:rPr lang="ko-KR" altLang="en-US" sz="4324" b="1">
                <a:solidFill>
                  <a:prstClr val="white"/>
                </a:solidFill>
                <a:latin typeface="HYGothic-Extra"/>
                <a:ea typeface="HYGothic-Extra"/>
              </a:rPr>
              <a:t>모델링</a:t>
            </a:r>
            <a:r>
              <a:rPr lang="ko-KR" altLang="en-US" b="1">
                <a:solidFill>
                  <a:prstClr val="white"/>
                </a:solidFill>
                <a:latin typeface="HYGothic-Extra"/>
                <a:ea typeface="HYGothic-Extra"/>
              </a:rPr>
              <a:t/>
            </a:r>
            <a:br>
              <a:rPr lang="ko-KR" altLang="en-US" b="1">
                <a:solidFill>
                  <a:prstClr val="white"/>
                </a:solidFill>
                <a:latin typeface="HYGothic-Extra"/>
                <a:ea typeface="HYGothic-Extra"/>
              </a:rPr>
            </a:br>
            <a:endParaRPr lang="ko-KR" altLang="en-US" b="1">
              <a:solidFill>
                <a:prstClr val="white"/>
              </a:solidFill>
              <a:latin typeface="HYGothic-Extra"/>
              <a:ea typeface="HYGothic-Extr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24128" y="103018"/>
            <a:ext cx="1224135" cy="8689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25"/>
          <p:cNvSpPr txBox="1"/>
          <p:nvPr/>
        </p:nvSpPr>
        <p:spPr>
          <a:xfrm>
            <a:off x="251520" y="764704"/>
            <a:ext cx="2664297" cy="338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>
              <a:buClr>
                <a:srgbClr val="BAFF1A"/>
              </a:buClr>
              <a:buFont typeface="Wingdings"/>
              <a:buChar char="l"/>
              <a:defRPr/>
            </a:pP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페이지 레이아웃</a:t>
            </a:r>
          </a:p>
        </p:txBody>
      </p:sp>
    </p:spTree>
    <p:extLst>
      <p:ext uri="{BB962C8B-B14F-4D97-AF65-F5344CB8AC3E}">
        <p14:creationId xmlns:p14="http://schemas.microsoft.com/office/powerpoint/2010/main" val="23284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b="1">
                <a:solidFill>
                  <a:srgbClr val="E5FB11"/>
                </a:solidFill>
                <a:latin typeface="HYGothic-Extra"/>
                <a:ea typeface="HYGothic-Extra"/>
              </a:rPr>
              <a:t>UI</a:t>
            </a:r>
            <a:r>
              <a:rPr lang="ko-KR" altLang="en-US" b="1">
                <a:solidFill>
                  <a:prstClr val="white"/>
                </a:solidFill>
                <a:latin typeface="HYGothic-Extra"/>
                <a:ea typeface="HYGothic-Extra"/>
              </a:rPr>
              <a:t>모델링</a:t>
            </a:r>
            <a: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  <a:t/>
            </a:r>
            <a:b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</a:b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24128" y="103018"/>
            <a:ext cx="1224135" cy="8689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그룹 24"/>
          <p:cNvGrpSpPr/>
          <p:nvPr/>
        </p:nvGrpSpPr>
        <p:grpSpPr>
          <a:xfrm>
            <a:off x="794442" y="1690124"/>
            <a:ext cx="7555114" cy="4677160"/>
            <a:chOff x="1656581" y="1185352"/>
            <a:chExt cx="8280920" cy="4980746"/>
          </a:xfrm>
        </p:grpSpPr>
        <p:sp>
          <p:nvSpPr>
            <p:cNvPr id="27" name="직사각형 26"/>
            <p:cNvSpPr/>
            <p:nvPr/>
          </p:nvSpPr>
          <p:spPr>
            <a:xfrm>
              <a:off x="1656581" y="1185352"/>
              <a:ext cx="8280920" cy="498074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1656581" y="2205658"/>
              <a:ext cx="82809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48868" y="1520796"/>
              <a:ext cx="3096344" cy="3933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DX단선고딕 Th"/>
                  <a:ea typeface="DX단선고딕 Th"/>
                </a:rPr>
                <a:t>Header</a:t>
              </a:r>
              <a:endParaRPr lang="ko-KR" altLang="en-US">
                <a:solidFill>
                  <a:prstClr val="white"/>
                </a:solidFill>
                <a:latin typeface="DX단선고딕 Th"/>
                <a:ea typeface="DX단선고딕 Th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03234" y="3651597"/>
              <a:ext cx="3096344" cy="387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DX단선고딕 Th"/>
                  <a:ea typeface="DX단선고딕 Th"/>
                </a:rPr>
                <a:t>Left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70594" y="3640652"/>
              <a:ext cx="3096344" cy="39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DX단선고딕 Th"/>
                  <a:ea typeface="DX단선고딕 Th"/>
                </a:rPr>
                <a:t>Right</a:t>
              </a:r>
            </a:p>
          </p:txBody>
        </p:sp>
      </p:grpSp>
      <p:sp>
        <p:nvSpPr>
          <p:cNvPr id="33" name="TextBox 25"/>
          <p:cNvSpPr txBox="1"/>
          <p:nvPr/>
        </p:nvSpPr>
        <p:spPr>
          <a:xfrm>
            <a:off x="323528" y="1196752"/>
            <a:ext cx="2664296" cy="33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BAFF1A"/>
              </a:buClr>
              <a:defRPr/>
            </a:pP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서브</a:t>
            </a:r>
          </a:p>
        </p:txBody>
      </p:sp>
      <p:sp>
        <p:nvSpPr>
          <p:cNvPr id="34" name="TextBox 25"/>
          <p:cNvSpPr txBox="1"/>
          <p:nvPr/>
        </p:nvSpPr>
        <p:spPr>
          <a:xfrm>
            <a:off x="251520" y="764704"/>
            <a:ext cx="2664297" cy="338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>
              <a:buClr>
                <a:srgbClr val="BAFF1A"/>
              </a:buClr>
              <a:buFont typeface="Wingdings"/>
              <a:buChar char="l"/>
              <a:defRPr/>
            </a:pP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페이지 레이아웃</a:t>
            </a:r>
          </a:p>
        </p:txBody>
      </p:sp>
    </p:spTree>
    <p:extLst>
      <p:ext uri="{BB962C8B-B14F-4D97-AF65-F5344CB8AC3E}">
        <p14:creationId xmlns:p14="http://schemas.microsoft.com/office/powerpoint/2010/main" val="382418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b="1">
                <a:solidFill>
                  <a:srgbClr val="E5FB11"/>
                </a:solidFill>
                <a:latin typeface="HYGothic-Extra"/>
                <a:ea typeface="HYGothic-Extra"/>
              </a:rPr>
              <a:t>UI</a:t>
            </a:r>
            <a:r>
              <a:rPr lang="ko-KR" altLang="en-US" b="1">
                <a:solidFill>
                  <a:prstClr val="white"/>
                </a:solidFill>
                <a:latin typeface="HYGothic-Extra"/>
                <a:ea typeface="HYGothic-Extra"/>
              </a:rPr>
              <a:t>모델링</a:t>
            </a:r>
            <a: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  <a:t/>
            </a:r>
            <a:b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</a:b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24128" y="103018"/>
            <a:ext cx="1224135" cy="8689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그룹 24"/>
          <p:cNvGrpSpPr/>
          <p:nvPr/>
        </p:nvGrpSpPr>
        <p:grpSpPr>
          <a:xfrm>
            <a:off x="794442" y="1690124"/>
            <a:ext cx="7555114" cy="4677160"/>
            <a:chOff x="1656581" y="1185352"/>
            <a:chExt cx="8280920" cy="4980746"/>
          </a:xfrm>
        </p:grpSpPr>
        <p:sp>
          <p:nvSpPr>
            <p:cNvPr id="27" name="직사각형 26"/>
            <p:cNvSpPr/>
            <p:nvPr/>
          </p:nvSpPr>
          <p:spPr>
            <a:xfrm>
              <a:off x="1656581" y="1185352"/>
              <a:ext cx="8280920" cy="498074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1656581" y="2205658"/>
              <a:ext cx="82809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48868" y="1520796"/>
              <a:ext cx="3096344" cy="3933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DX단선고딕 Th"/>
                  <a:ea typeface="DX단선고딕 Th"/>
                </a:rPr>
                <a:t>Header</a:t>
              </a:r>
              <a:endParaRPr lang="ko-KR" altLang="en-US">
                <a:solidFill>
                  <a:prstClr val="white"/>
                </a:solidFill>
                <a:latin typeface="DX단선고딕 Th"/>
                <a:ea typeface="DX단선고딕 Th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11437" y="3650548"/>
              <a:ext cx="1912460" cy="388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DX단선고딕 Th"/>
                  <a:ea typeface="DX단선고딕 Th"/>
                </a:rPr>
                <a:t>Left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97039" y="3717334"/>
              <a:ext cx="2209920" cy="382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  <a:latin typeface="DX단선고딕 Th"/>
                  <a:ea typeface="DX단선고딕 Th"/>
                </a:rPr>
                <a:t>Right</a:t>
              </a:r>
            </a:p>
          </p:txBody>
        </p:sp>
      </p:grpSp>
      <p:sp>
        <p:nvSpPr>
          <p:cNvPr id="33" name="TextBox 25"/>
          <p:cNvSpPr txBox="1"/>
          <p:nvPr/>
        </p:nvSpPr>
        <p:spPr>
          <a:xfrm>
            <a:off x="971600" y="1196752"/>
            <a:ext cx="4896544" cy="334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8FC4E"/>
              </a:buClr>
              <a:defRPr/>
            </a:pP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게시판</a:t>
            </a:r>
            <a:r>
              <a:rPr lang="en-US" altLang="ko-KR" sz="1600" b="1">
                <a:solidFill>
                  <a:prstClr val="white"/>
                </a:solidFill>
                <a:latin typeface="HYGothic-Extra"/>
                <a:ea typeface="HYGothic-Extra"/>
              </a:rPr>
              <a:t>(</a:t>
            </a: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신고관리</a:t>
            </a:r>
            <a:r>
              <a:rPr lang="en-US" altLang="ko-KR" sz="1600" b="1">
                <a:solidFill>
                  <a:prstClr val="white"/>
                </a:solidFill>
                <a:latin typeface="HYGothic-Extra"/>
                <a:ea typeface="HYGothic-Extra"/>
              </a:rPr>
              <a:t>,</a:t>
            </a: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 블랙리스트</a:t>
            </a:r>
            <a:r>
              <a:rPr lang="en-US" altLang="ko-KR" sz="1600" b="1">
                <a:solidFill>
                  <a:prstClr val="white"/>
                </a:solidFill>
                <a:latin typeface="HYGothic-Extra"/>
                <a:ea typeface="HYGothic-Extra"/>
              </a:rPr>
              <a:t>,</a:t>
            </a: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 자유게시판</a:t>
            </a:r>
            <a:r>
              <a:rPr lang="en-US" altLang="ko-KR" sz="1600" b="1">
                <a:solidFill>
                  <a:prstClr val="white"/>
                </a:solidFill>
                <a:latin typeface="HYGothic-Extra"/>
                <a:ea typeface="HYGothic-Extra"/>
              </a:rPr>
              <a:t>)</a:t>
            </a:r>
          </a:p>
        </p:txBody>
      </p:sp>
      <p:cxnSp>
        <p:nvCxnSpPr>
          <p:cNvPr id="34" name="직선 연결선 33"/>
          <p:cNvCxnSpPr/>
          <p:nvPr/>
        </p:nvCxnSpPr>
        <p:spPr>
          <a:xfrm rot="16200000" flipH="1">
            <a:off x="1115616" y="4509120"/>
            <a:ext cx="374441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5"/>
          <p:cNvSpPr txBox="1"/>
          <p:nvPr/>
        </p:nvSpPr>
        <p:spPr>
          <a:xfrm>
            <a:off x="251520" y="764704"/>
            <a:ext cx="2664297" cy="338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>
              <a:buClr>
                <a:srgbClr val="BAFF1A"/>
              </a:buClr>
              <a:buFont typeface="Wingdings"/>
              <a:buChar char="l"/>
              <a:defRPr/>
            </a:pPr>
            <a:r>
              <a:rPr lang="ko-KR" altLang="en-US" sz="1600" b="1">
                <a:solidFill>
                  <a:prstClr val="white"/>
                </a:solidFill>
                <a:latin typeface="HYGothic-Extra"/>
                <a:ea typeface="HYGothic-Extra"/>
              </a:rPr>
              <a:t>페이지 레이아웃</a:t>
            </a:r>
          </a:p>
        </p:txBody>
      </p:sp>
    </p:spTree>
    <p:extLst>
      <p:ext uri="{BB962C8B-B14F-4D97-AF65-F5344CB8AC3E}">
        <p14:creationId xmlns:p14="http://schemas.microsoft.com/office/powerpoint/2010/main" val="5924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23528" y="2114380"/>
            <a:ext cx="7427168" cy="1170604"/>
            <a:chOff x="457200" y="16850"/>
            <a:chExt cx="8229600" cy="1400788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08395" y="16850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40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HYGothic-Extra"/>
                  <a:ea typeface="HYGothic-Extra"/>
                </a:rPr>
                <a:t>공통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75856" y="3140968"/>
            <a:ext cx="2592288" cy="1181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  <a:cs typeface="Dubai Light"/>
              </a:rPr>
              <a:t>로그인/로그아웃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  <a:cs typeface="Dubai Light"/>
            </a:endParaRPr>
          </a:p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  <a:cs typeface="Dubai Light"/>
              </a:rPr>
              <a:t>회원가입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  <a:cs typeface="Dubai Light"/>
            </a:endParaRPr>
          </a:p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  <a:cs typeface="Dubai Light"/>
              </a:rPr>
              <a:t>공지사항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  <a:cs typeface="Dubai Light"/>
            </a:endParaRPr>
          </a:p>
          <a:p>
            <a:pPr>
              <a:defRPr/>
            </a:pPr>
            <a:endParaRPr lang="ko-KR" altLang="en-US">
              <a:solidFill>
                <a:prstClr val="white"/>
              </a:solidFill>
              <a:latin typeface="Haan Somang B"/>
              <a:ea typeface="Haan Somang B"/>
              <a:cs typeface="Dubai Light"/>
            </a:endParaRPr>
          </a:p>
        </p:txBody>
      </p:sp>
      <p:cxnSp>
        <p:nvCxnSpPr>
          <p:cNvPr id="8" name="직선 연결선 95"/>
          <p:cNvCxnSpPr/>
          <p:nvPr/>
        </p:nvCxnSpPr>
        <p:spPr>
          <a:xfrm>
            <a:off x="3563888" y="2924944"/>
            <a:ext cx="2232248" cy="0"/>
          </a:xfrm>
          <a:prstGeom prst="line">
            <a:avLst/>
          </a:prstGeom>
          <a:ln w="171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95"/>
          <p:cNvCxnSpPr/>
          <p:nvPr/>
        </p:nvCxnSpPr>
        <p:spPr>
          <a:xfrm>
            <a:off x="3563888" y="2996952"/>
            <a:ext cx="223224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0" y="6713577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6" name="직사각형 165"/>
          <p:cNvSpPr/>
          <p:nvPr/>
        </p:nvSpPr>
        <p:spPr>
          <a:xfrm>
            <a:off x="2411760" y="446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</a:t>
            </a:r>
            <a:r>
              <a:rPr lang="ko-KR" altLang="en-US" sz="36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조사</a:t>
            </a:r>
            <a:endParaRPr lang="ko-KR" altLang="en-US" sz="36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="" xmlns:a16="http://schemas.microsoft.com/office/drawing/2014/main" id="{DD807831-6EC5-4CEB-A4C8-8B799B8C31FB}"/>
              </a:ext>
            </a:extLst>
          </p:cNvPr>
          <p:cNvSpPr/>
          <p:nvPr/>
        </p:nvSpPr>
        <p:spPr>
          <a:xfrm>
            <a:off x="1107533" y="4309703"/>
            <a:ext cx="7124662" cy="769786"/>
          </a:xfrm>
          <a:prstGeom prst="flowChartAlternateProcess">
            <a:avLst/>
          </a:prstGeom>
          <a:solidFill>
            <a:srgbClr val="E5FB1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F7E8C8E-CB3E-42D4-9108-C372ED3C8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680" y="1785978"/>
            <a:ext cx="7529212" cy="23381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0FFD1EC-2CFC-4C95-8684-B18C08BAD596}"/>
              </a:ext>
            </a:extLst>
          </p:cNvPr>
          <p:cNvSpPr txBox="1"/>
          <p:nvPr/>
        </p:nvSpPr>
        <p:spPr>
          <a:xfrm>
            <a:off x="2267744" y="4515359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많은 </a:t>
            </a:r>
            <a:r>
              <a:rPr lang="en-US" altLang="ko-KR" dirty="0"/>
              <a:t>20</a:t>
            </a:r>
            <a:r>
              <a:rPr lang="ko-KR" altLang="en-US" dirty="0"/>
              <a:t>대들이 가족으로부터의 독립을 원함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B552C301-79EB-40D2-BCA6-66A0CC95F8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41"/>
            <a:ext cx="1038746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메인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화면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/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0430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2086"/>
              </a:tblGrid>
              <a:tr h="4461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방검색 버튼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하단바 메뉴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endParaRPr lang="ko-KR" altLang="en-US" sz="1100"/>
                    </a:p>
                    <a:p>
                      <a:pPr algn="ctr">
                        <a:defRPr/>
                      </a:pP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2230"/>
          <a:stretch>
            <a:fillRect/>
          </a:stretch>
        </p:blipFill>
        <p:spPr>
          <a:xfrm>
            <a:off x="533248" y="2852936"/>
            <a:ext cx="6397500" cy="3100899"/>
          </a:xfrm>
          <a:prstGeom prst="rect">
            <a:avLst/>
          </a:prstGeom>
        </p:spPr>
      </p:pic>
      <p:sp>
        <p:nvSpPr>
          <p:cNvPr id="15" name="TextBox 107"/>
          <p:cNvSpPr txBox="1"/>
          <p:nvPr/>
        </p:nvSpPr>
        <p:spPr>
          <a:xfrm>
            <a:off x="1309211" y="2492896"/>
            <a:ext cx="382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</a:p>
        </p:txBody>
      </p:sp>
      <p:sp>
        <p:nvSpPr>
          <p:cNvPr id="16" name="TextBox 107"/>
          <p:cNvSpPr txBox="1"/>
          <p:nvPr/>
        </p:nvSpPr>
        <p:spPr>
          <a:xfrm>
            <a:off x="3419872" y="2422286"/>
            <a:ext cx="382469" cy="36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</a:p>
        </p:txBody>
      </p:sp>
      <p:sp>
        <p:nvSpPr>
          <p:cNvPr id="17" name="TextBox 107"/>
          <p:cNvSpPr txBox="1"/>
          <p:nvPr/>
        </p:nvSpPr>
        <p:spPr>
          <a:xfrm>
            <a:off x="539552" y="5291916"/>
            <a:ext cx="382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4</a:t>
            </a:r>
          </a:p>
        </p:txBody>
      </p:sp>
      <p:sp>
        <p:nvSpPr>
          <p:cNvPr id="18" name="TextBox 107"/>
          <p:cNvSpPr txBox="1"/>
          <p:nvPr/>
        </p:nvSpPr>
        <p:spPr>
          <a:xfrm>
            <a:off x="1547664" y="4366351"/>
            <a:ext cx="382468" cy="365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3</a:t>
            </a:r>
          </a:p>
        </p:txBody>
      </p:sp>
      <p:cxnSp>
        <p:nvCxnSpPr>
          <p:cNvPr id="19" name="직선 화살표 연결선 202"/>
          <p:cNvCxnSpPr>
            <a:stCxn id="15" idx="1"/>
          </p:cNvCxnSpPr>
          <p:nvPr/>
        </p:nvCxnSpPr>
        <p:spPr>
          <a:xfrm rot="10800000" flipV="1">
            <a:off x="971600" y="2677562"/>
            <a:ext cx="337611" cy="31939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203"/>
          <p:cNvCxnSpPr>
            <a:stCxn id="16" idx="3"/>
          </p:cNvCxnSpPr>
          <p:nvPr/>
        </p:nvCxnSpPr>
        <p:spPr>
          <a:xfrm rot="16200000" flipH="1">
            <a:off x="3667460" y="2740484"/>
            <a:ext cx="391349" cy="1215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6"/>
          <p:cNvCxnSpPr>
            <a:stCxn id="18" idx="3"/>
          </p:cNvCxnSpPr>
          <p:nvPr/>
        </p:nvCxnSpPr>
        <p:spPr>
          <a:xfrm>
            <a:off x="1930132" y="4549186"/>
            <a:ext cx="625644" cy="1759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07"/>
          <p:cNvCxnSpPr/>
          <p:nvPr/>
        </p:nvCxnSpPr>
        <p:spPr>
          <a:xfrm>
            <a:off x="892454" y="5445224"/>
            <a:ext cx="367178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4"/>
          <p:cNvSpPr txBox="1"/>
          <p:nvPr/>
        </p:nvSpPr>
        <p:spPr>
          <a:xfrm>
            <a:off x="7110039" y="3847985"/>
            <a:ext cx="1782441" cy="2674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Button(JOIN)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회원가입 페이지가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Button(LOGIN)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로그인 페이지가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게시판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자유게시판 페이지가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관심목록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관심 있는 방 게시글이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방내놓기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방 등록 페이지가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방찾기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회원이 등록한 방 게시물이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검색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검색한 명과 동일한 제목의 방 게시글이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룸메이트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로그인 화면이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</p:txBody>
      </p:sp>
      <p:cxnSp>
        <p:nvCxnSpPr>
          <p:cNvPr id="24" name="직선 연결선 23"/>
          <p:cNvCxnSpPr/>
          <p:nvPr/>
        </p:nvCxnSpPr>
        <p:spPr>
          <a:xfrm rot="16200000" flipH="1">
            <a:off x="6516216" y="3284984"/>
            <a:ext cx="864096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16200000" flipH="1">
            <a:off x="6192180" y="3320988"/>
            <a:ext cx="1152128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6200000" flipH="1">
            <a:off x="5904148" y="3320988"/>
            <a:ext cx="144016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rot="16200000" flipH="1">
            <a:off x="5472100" y="3176972"/>
            <a:ext cx="1728192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3" idx="1"/>
          </p:cNvCxnSpPr>
          <p:nvPr/>
        </p:nvCxnSpPr>
        <p:spPr>
          <a:xfrm rot="16200000" flipH="1">
            <a:off x="5106859" y="3182173"/>
            <a:ext cx="2044384" cy="1961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44008" y="3140968"/>
            <a:ext cx="2520280" cy="237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16200000" flipH="1">
            <a:off x="4139952" y="3212976"/>
            <a:ext cx="3096344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860032" y="4725144"/>
            <a:ext cx="2304256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1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회원가입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 화면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/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699" cy="5334144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7355"/>
              </a:tblGrid>
              <a:tr h="4461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File 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500" b="0" i="0" u="none" strike="noStrike" kern="1200" spc="0">
                          <a:solidFill>
                            <a:srgbClr val="000000"/>
                          </a:solidFill>
                          <a:latin typeface="Malgun Gothic"/>
                          <a:ea typeface="Gulim"/>
                          <a:cs typeface="Arial"/>
                        </a:rPr>
                        <a:t>joinMembership.jsp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 smtClean="0"/>
                        <a:t>공통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해당메뉴제목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아이디 중복확인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우편번호 찾기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회원가입 버튼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회원가입 입력창</a:t>
                      </a:r>
                    </a:p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2276872"/>
            <a:ext cx="6266458" cy="3728206"/>
          </a:xfrm>
          <a:prstGeom prst="rect">
            <a:avLst/>
          </a:prstGeom>
        </p:spPr>
      </p:pic>
      <p:sp>
        <p:nvSpPr>
          <p:cNvPr id="7" name="TextBox 107"/>
          <p:cNvSpPr txBox="1"/>
          <p:nvPr/>
        </p:nvSpPr>
        <p:spPr>
          <a:xfrm>
            <a:off x="1907704" y="2278033"/>
            <a:ext cx="381772" cy="358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1</a:t>
            </a:r>
          </a:p>
        </p:txBody>
      </p:sp>
      <p:sp>
        <p:nvSpPr>
          <p:cNvPr id="8" name="TextBox 107"/>
          <p:cNvSpPr txBox="1"/>
          <p:nvPr/>
        </p:nvSpPr>
        <p:spPr>
          <a:xfrm>
            <a:off x="5918420" y="1988840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2</a:t>
            </a:r>
          </a:p>
        </p:txBody>
      </p:sp>
      <p:sp>
        <p:nvSpPr>
          <p:cNvPr id="9" name="TextBox 107"/>
          <p:cNvSpPr txBox="1"/>
          <p:nvPr/>
        </p:nvSpPr>
        <p:spPr>
          <a:xfrm>
            <a:off x="3779912" y="5075892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3</a:t>
            </a:r>
          </a:p>
        </p:txBody>
      </p:sp>
      <p:sp>
        <p:nvSpPr>
          <p:cNvPr id="10" name="TextBox 107"/>
          <p:cNvSpPr txBox="1"/>
          <p:nvPr/>
        </p:nvSpPr>
        <p:spPr>
          <a:xfrm>
            <a:off x="2771800" y="5655303"/>
            <a:ext cx="381772" cy="3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4</a:t>
            </a:r>
          </a:p>
        </p:txBody>
      </p:sp>
      <p:cxnSp>
        <p:nvCxnSpPr>
          <p:cNvPr id="11" name="직선 화살표 연결선 163"/>
          <p:cNvCxnSpPr/>
          <p:nvPr/>
        </p:nvCxnSpPr>
        <p:spPr>
          <a:xfrm rot="10800000">
            <a:off x="1547664" y="2492896"/>
            <a:ext cx="3600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65"/>
          <p:cNvCxnSpPr/>
          <p:nvPr/>
        </p:nvCxnSpPr>
        <p:spPr>
          <a:xfrm rot="16200000" flipH="1">
            <a:off x="5955164" y="2405875"/>
            <a:ext cx="288032" cy="300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66"/>
          <p:cNvCxnSpPr/>
          <p:nvPr/>
        </p:nvCxnSpPr>
        <p:spPr>
          <a:xfrm rot="10800000" flipV="1">
            <a:off x="2318020" y="5805264"/>
            <a:ext cx="453780" cy="355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67"/>
          <p:cNvCxnSpPr/>
          <p:nvPr/>
        </p:nvCxnSpPr>
        <p:spPr>
          <a:xfrm rot="10800000">
            <a:off x="3347864" y="5229200"/>
            <a:ext cx="43204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04"/>
          <p:cNvSpPr txBox="1"/>
          <p:nvPr/>
        </p:nvSpPr>
        <p:spPr>
          <a:xfrm>
            <a:off x="7164288" y="3792805"/>
            <a:ext cx="1763232" cy="2948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2.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button(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중복확인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: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아이디 중복확인을 하는 버튼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.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비확인시 가입되지 않음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3.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button(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우편번호 찾기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: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DB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에서 우편번호를 가져와 입력 됨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4.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button(Sign in) :</a:t>
            </a:r>
            <a:r>
              <a:rPr lang="en-US" altLang="ko-KR" sz="9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ko-KR" altLang="ko-KR" sz="900">
                <a:solidFill>
                  <a:srgbClr val="000000"/>
                </a:solidFill>
                <a:ea typeface="Gulim"/>
                <a:cs typeface="Arial"/>
              </a:rPr>
              <a:t>정보입력 일치하면 메인창으로 이동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>
                <a:solidFill>
                  <a:srgbClr val="000000"/>
                </a:solidFill>
                <a:ea typeface="Gulim"/>
                <a:cs typeface="Arial"/>
              </a:rPr>
              <a:t>-&gt;</a:t>
            </a:r>
            <a:r>
              <a:rPr lang="ko-KR" altLang="ko-KR" sz="900">
                <a:solidFill>
                  <a:srgbClr val="000000"/>
                </a:solidFill>
                <a:ea typeface="Gulim"/>
                <a:cs typeface="Arial"/>
              </a:rPr>
              <a:t>정보가 일치하면 </a:t>
            </a:r>
            <a:r>
              <a:rPr lang="ko-KR" altLang="en-US" sz="900">
                <a:solidFill>
                  <a:srgbClr val="000000"/>
                </a:solidFill>
                <a:ea typeface="Gulim"/>
                <a:cs typeface="Arial"/>
              </a:rPr>
              <a:t>로그인</a:t>
            </a:r>
            <a:r>
              <a:rPr lang="ko-KR" altLang="ko-KR" sz="900">
                <a:solidFill>
                  <a:srgbClr val="000000"/>
                </a:solidFill>
                <a:ea typeface="Gulim"/>
                <a:cs typeface="Arial"/>
              </a:rPr>
              <a:t>창으로 이동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>
                <a:solidFill>
                  <a:srgbClr val="000000"/>
                </a:solidFill>
                <a:ea typeface="Gulim"/>
                <a:cs typeface="Arial"/>
              </a:rPr>
              <a:t>-&gt;</a:t>
            </a:r>
            <a:r>
              <a:rPr lang="ko-KR" altLang="ko-KR" sz="900">
                <a:solidFill>
                  <a:srgbClr val="000000"/>
                </a:solidFill>
                <a:ea typeface="Gulim"/>
                <a:cs typeface="Arial"/>
              </a:rPr>
              <a:t>정보가 일치하지 않으면 경고창 출력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prstClr val="black"/>
              </a:solidFill>
            </a:endParaRPr>
          </a:p>
        </p:txBody>
      </p:sp>
      <p:sp>
        <p:nvSpPr>
          <p:cNvPr id="17" name="TextBox 107"/>
          <p:cNvSpPr txBox="1"/>
          <p:nvPr/>
        </p:nvSpPr>
        <p:spPr>
          <a:xfrm>
            <a:off x="5889876" y="5295263"/>
            <a:ext cx="381772" cy="3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5</a:t>
            </a:r>
          </a:p>
        </p:txBody>
      </p:sp>
      <p:cxnSp>
        <p:nvCxnSpPr>
          <p:cNvPr id="18" name="직선 화살표 연결선 166"/>
          <p:cNvCxnSpPr/>
          <p:nvPr/>
        </p:nvCxnSpPr>
        <p:spPr>
          <a:xfrm rot="10800000">
            <a:off x="5580112" y="5157192"/>
            <a:ext cx="309764" cy="2880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회원가입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 화면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699" cy="5337954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7355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500" b="0" i="0" u="none" strike="noStrike" kern="1200" spc="0">
                          <a:solidFill>
                            <a:srgbClr val="000000"/>
                          </a:solidFill>
                          <a:latin typeface="Malgun Gothic"/>
                          <a:ea typeface="Gulim"/>
                          <a:cs typeface="Arial"/>
                        </a:rPr>
                        <a:t>joinMembership.jsp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656184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해당메뉴제목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아이디 중복확인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우편번호 찾기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회원가입 버튼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회원가입 입력창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2276872"/>
            <a:ext cx="6266458" cy="3728206"/>
          </a:xfrm>
          <a:prstGeom prst="rect">
            <a:avLst/>
          </a:prstGeom>
        </p:spPr>
      </p:pic>
      <p:sp>
        <p:nvSpPr>
          <p:cNvPr id="7" name="TextBox 107"/>
          <p:cNvSpPr txBox="1"/>
          <p:nvPr/>
        </p:nvSpPr>
        <p:spPr>
          <a:xfrm>
            <a:off x="1907704" y="2348880"/>
            <a:ext cx="381772" cy="363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sp>
        <p:nvSpPr>
          <p:cNvPr id="8" name="TextBox 107"/>
          <p:cNvSpPr txBox="1"/>
          <p:nvPr/>
        </p:nvSpPr>
        <p:spPr>
          <a:xfrm>
            <a:off x="5508104" y="2132856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sp>
        <p:nvSpPr>
          <p:cNvPr id="9" name="TextBox 107"/>
          <p:cNvSpPr txBox="1"/>
          <p:nvPr/>
        </p:nvSpPr>
        <p:spPr>
          <a:xfrm>
            <a:off x="3779912" y="5075892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sp>
        <p:nvSpPr>
          <p:cNvPr id="10" name="TextBox 107"/>
          <p:cNvSpPr txBox="1"/>
          <p:nvPr/>
        </p:nvSpPr>
        <p:spPr>
          <a:xfrm>
            <a:off x="2771800" y="5655303"/>
            <a:ext cx="381772" cy="3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11" name="직선 화살표 연결선 163"/>
          <p:cNvCxnSpPr/>
          <p:nvPr/>
        </p:nvCxnSpPr>
        <p:spPr>
          <a:xfrm rot="10800000">
            <a:off x="1547664" y="2492896"/>
            <a:ext cx="3600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65"/>
          <p:cNvCxnSpPr>
            <a:stCxn id="8" idx="3"/>
          </p:cNvCxnSpPr>
          <p:nvPr/>
        </p:nvCxnSpPr>
        <p:spPr>
          <a:xfrm rot="16200000" flipH="1">
            <a:off x="5878343" y="2329054"/>
            <a:ext cx="247382" cy="2243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66"/>
          <p:cNvCxnSpPr/>
          <p:nvPr/>
        </p:nvCxnSpPr>
        <p:spPr>
          <a:xfrm rot="10800000" flipV="1">
            <a:off x="2318020" y="5805264"/>
            <a:ext cx="453780" cy="355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67"/>
          <p:cNvCxnSpPr/>
          <p:nvPr/>
        </p:nvCxnSpPr>
        <p:spPr>
          <a:xfrm rot="10800000">
            <a:off x="3347864" y="5229200"/>
            <a:ext cx="43204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04"/>
          <p:cNvSpPr txBox="1"/>
          <p:nvPr/>
        </p:nvSpPr>
        <p:spPr>
          <a:xfrm>
            <a:off x="7092280" y="3745183"/>
            <a:ext cx="1728192" cy="3015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text(ID) : </a:t>
            </a:r>
            <a:r>
              <a:rPr lang="ko-KR" altLang="ko-KR" sz="1100">
                <a:solidFill>
                  <a:srgbClr val="000000"/>
                </a:solidFill>
                <a:ea typeface="Gulim"/>
                <a:cs typeface="Arial"/>
              </a:rPr>
              <a:t>입력창</a:t>
            </a:r>
            <a:endParaRPr lang="ko-KR" altLang="ko-KR" sz="11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text(</a:t>
            </a:r>
            <a:r>
              <a:rPr lang="ko-KR" altLang="en-US" sz="1100">
                <a:solidFill>
                  <a:srgbClr val="000000"/>
                </a:solidFill>
                <a:ea typeface="Gulim"/>
                <a:cs typeface="Arial"/>
              </a:rPr>
              <a:t>패스워드</a:t>
            </a: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) : </a:t>
            </a:r>
            <a:r>
              <a:rPr lang="ko-KR" altLang="ko-KR" sz="1100">
                <a:solidFill>
                  <a:srgbClr val="000000"/>
                </a:solidFill>
                <a:ea typeface="Gulim"/>
                <a:cs typeface="Arial"/>
              </a:rPr>
              <a:t>입력창</a:t>
            </a:r>
            <a:endParaRPr lang="ko-KR" altLang="ko-KR" sz="11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text(</a:t>
            </a:r>
            <a:r>
              <a:rPr lang="ko-KR" altLang="en-US" sz="1100">
                <a:solidFill>
                  <a:srgbClr val="000000"/>
                </a:solidFill>
                <a:ea typeface="Gulim"/>
                <a:cs typeface="Arial"/>
              </a:rPr>
              <a:t>패스워드</a:t>
            </a:r>
            <a:r>
              <a:rPr lang="ko-KR" altLang="ko-KR" sz="1100">
                <a:solidFill>
                  <a:srgbClr val="000000"/>
                </a:solidFill>
                <a:ea typeface="Gulim"/>
                <a:cs typeface="Arial"/>
              </a:rPr>
              <a:t>확인</a:t>
            </a: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) : </a:t>
            </a:r>
            <a:endParaRPr lang="en-US" altLang="ko-KR" sz="11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ko-KR" sz="1100">
                <a:solidFill>
                  <a:srgbClr val="000000"/>
                </a:solidFill>
                <a:ea typeface="Gulim"/>
                <a:cs typeface="Arial"/>
              </a:rPr>
              <a:t>입력창</a:t>
            </a:r>
            <a:endParaRPr lang="ko-KR" altLang="ko-KR" sz="11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select</a:t>
            </a: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ea typeface="Gulim"/>
                <a:cs typeface="Arial"/>
              </a:rPr>
              <a:t>비밀번호 질문</a:t>
            </a: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ea typeface="Gulim"/>
                <a:cs typeface="Arial"/>
              </a:rPr>
              <a:t>선택창</a:t>
            </a:r>
            <a:endParaRPr lang="ko-KR" altLang="en-US" sz="11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text(</a:t>
            </a:r>
            <a:r>
              <a:rPr lang="ko-KR" altLang="en-US" sz="1100">
                <a:solidFill>
                  <a:srgbClr val="000000"/>
                </a:solidFill>
                <a:ea typeface="Gulim"/>
                <a:cs typeface="Arial"/>
              </a:rPr>
              <a:t>비밀번호 답변</a:t>
            </a: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: </a:t>
            </a:r>
            <a:endParaRPr lang="en-US" altLang="ko-KR" sz="11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000000"/>
                </a:solidFill>
                <a:ea typeface="Gulim"/>
                <a:cs typeface="Arial"/>
              </a:rPr>
              <a:t>입력창</a:t>
            </a:r>
            <a:endParaRPr lang="ko-KR" altLang="en-US" sz="11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text(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이름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입력창</a:t>
            </a:r>
            <a:endParaRPr lang="ko-KR" altLang="en-US" sz="10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text(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이메일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입력창</a:t>
            </a:r>
            <a:endParaRPr lang="ko-KR" altLang="en-US" sz="10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text(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휴대폰 번호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) : 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입력창</a:t>
            </a:r>
            <a:endParaRPr lang="ko-KR" altLang="en-US" sz="10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select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(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성별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ea typeface="Gulim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ea typeface="Gulim"/>
                <a:cs typeface="Arial"/>
              </a:rPr>
              <a:t>선택창</a:t>
            </a:r>
            <a:endParaRPr lang="ko-KR" altLang="en-US" sz="10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868144" y="2780928"/>
            <a:ext cx="1296144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16200000" flipH="1">
            <a:off x="6516216" y="3573016"/>
            <a:ext cx="108012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16200000" flipH="1">
            <a:off x="6552220" y="3825044"/>
            <a:ext cx="1008112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203848" y="3645024"/>
            <a:ext cx="396044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6" idx="1"/>
          </p:cNvCxnSpPr>
          <p:nvPr/>
        </p:nvCxnSpPr>
        <p:spPr>
          <a:xfrm rot="16200000" flipH="1">
            <a:off x="6360293" y="4521027"/>
            <a:ext cx="131995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rot="16200000" flipH="1">
            <a:off x="6300192" y="4869160"/>
            <a:ext cx="151216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16200000" flipH="1">
            <a:off x="6300192" y="5085184"/>
            <a:ext cx="151216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16200000" flipH="1">
            <a:off x="6264188" y="5337212"/>
            <a:ext cx="158417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16200000" flipH="1">
            <a:off x="6336196" y="5553236"/>
            <a:ext cx="144016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07"/>
          <p:cNvSpPr txBox="1"/>
          <p:nvPr/>
        </p:nvSpPr>
        <p:spPr>
          <a:xfrm>
            <a:off x="5889876" y="5295263"/>
            <a:ext cx="381772" cy="36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27" name="직선 화살표 연결선 166"/>
          <p:cNvCxnSpPr/>
          <p:nvPr/>
        </p:nvCxnSpPr>
        <p:spPr>
          <a:xfrm rot="10800000">
            <a:off x="5580112" y="5157192"/>
            <a:ext cx="309764" cy="2880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3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로그인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화면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7" name="표 49"/>
          <p:cNvGraphicFramePr>
            <a:graphicFrameLocks noGrp="1"/>
          </p:cNvGraphicFramePr>
          <p:nvPr/>
        </p:nvGraphicFramePr>
        <p:xfrm>
          <a:off x="360040" y="1254652"/>
          <a:ext cx="8460430" cy="5198683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2086"/>
              </a:tblGrid>
              <a:tr h="44814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931375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아이디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비밀번호 입력창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ko-KR" altLang="en-US" sz="1100"/>
                        <a:t>로그인 버튼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ko-KR" altLang="en-US" sz="1100"/>
                        <a:t>비밀번호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아이디 찾기 버튼</a:t>
                      </a:r>
                      <a:endParaRPr lang="ko-KR" altLang="en-US" sz="1100"/>
                    </a:p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2195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396973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7651" y="1772816"/>
            <a:ext cx="3270452" cy="4565007"/>
          </a:xfrm>
          <a:prstGeom prst="rect">
            <a:avLst/>
          </a:prstGeom>
        </p:spPr>
      </p:pic>
      <p:sp>
        <p:nvSpPr>
          <p:cNvPr id="13" name="TextBox 107"/>
          <p:cNvSpPr txBox="1"/>
          <p:nvPr/>
        </p:nvSpPr>
        <p:spPr>
          <a:xfrm>
            <a:off x="1587412" y="2231943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sp>
        <p:nvSpPr>
          <p:cNvPr id="14" name="TextBox 107"/>
          <p:cNvSpPr txBox="1"/>
          <p:nvPr/>
        </p:nvSpPr>
        <p:spPr>
          <a:xfrm>
            <a:off x="1435108" y="3266415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sp>
        <p:nvSpPr>
          <p:cNvPr id="15" name="TextBox 107"/>
          <p:cNvSpPr txBox="1"/>
          <p:nvPr/>
        </p:nvSpPr>
        <p:spPr>
          <a:xfrm>
            <a:off x="1672367" y="4012251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sp>
        <p:nvSpPr>
          <p:cNvPr id="16" name="TextBox 107"/>
          <p:cNvSpPr txBox="1"/>
          <p:nvPr/>
        </p:nvSpPr>
        <p:spPr>
          <a:xfrm>
            <a:off x="1691680" y="4581717"/>
            <a:ext cx="381772" cy="35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17" name="직선 화살표 연결선 163"/>
          <p:cNvCxnSpPr/>
          <p:nvPr/>
        </p:nvCxnSpPr>
        <p:spPr>
          <a:xfrm flipV="1">
            <a:off x="1973157" y="2204864"/>
            <a:ext cx="1158683" cy="20752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64"/>
          <p:cNvCxnSpPr/>
          <p:nvPr/>
        </p:nvCxnSpPr>
        <p:spPr>
          <a:xfrm flipV="1">
            <a:off x="1816879" y="3098191"/>
            <a:ext cx="678097" cy="3377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65"/>
          <p:cNvCxnSpPr/>
          <p:nvPr/>
        </p:nvCxnSpPr>
        <p:spPr>
          <a:xfrm>
            <a:off x="1816880" y="3429000"/>
            <a:ext cx="678097" cy="3986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66"/>
          <p:cNvCxnSpPr>
            <a:stCxn id="16" idx="3"/>
          </p:cNvCxnSpPr>
          <p:nvPr/>
        </p:nvCxnSpPr>
        <p:spPr>
          <a:xfrm flipV="1">
            <a:off x="2073452" y="4581128"/>
            <a:ext cx="986380" cy="1805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167"/>
          <p:cNvCxnSpPr/>
          <p:nvPr/>
        </p:nvCxnSpPr>
        <p:spPr>
          <a:xfrm flipV="1">
            <a:off x="2135082" y="4149080"/>
            <a:ext cx="348686" cy="349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4"/>
          <p:cNvSpPr txBox="1"/>
          <p:nvPr/>
        </p:nvSpPr>
        <p:spPr>
          <a:xfrm>
            <a:off x="7092280" y="4077072"/>
            <a:ext cx="1757289" cy="193129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text(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아이디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입력창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text(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비밀번호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입력창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4.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비밀번호 찾기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클릭 시 비밀번호 찾기 화면이 출력된다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아이디 찾기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클릭 시 아이디 찾기 화면이 출력된다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3.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로그인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이 버튼을 누르면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로그인이 완료된다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lt1"/>
                  </a:solidFill>
                  <a:latin typeface="HYGothic-Extra"/>
                  <a:ea typeface="HYGothic-Extra"/>
                </a:rPr>
                <a:t>아이디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 찾기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27069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3625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idfind.jsp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6521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아이디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이메일 입력창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</a:t>
                      </a: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6582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80340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2.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아이디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) : 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입력창</a:t>
                      </a:r>
                      <a:endParaRPr lang="ko-KR" altLang="en-US" sz="1100">
                        <a:solidFill>
                          <a:prstClr val="black"/>
                        </a:solidFill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  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이메일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) : 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입력창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endParaRPr lang="en-US" altLang="ko-KR" sz="1100">
                        <a:solidFill>
                          <a:prstClr val="black"/>
                        </a:solidFill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3.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Button(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다음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)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: 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회원의 찾은 아이디 화면이 출력된다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.</a:t>
                      </a:r>
                      <a:endParaRPr lang="en-US" altLang="ko-KR" sz="1100">
                        <a:solidFill>
                          <a:prstClr val="black"/>
                        </a:solidFill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defRPr/>
                      </a:pPr>
                      <a:endParaRPr lang="ko-KR" altLang="en-US" sz="1100">
                        <a:latin typeface="Malgun Gothic"/>
                        <a:ea typeface="Malgun Gothic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5736" y="1772816"/>
            <a:ext cx="3444240" cy="4709160"/>
          </a:xfrm>
          <a:prstGeom prst="rect">
            <a:avLst/>
          </a:prstGeom>
        </p:spPr>
      </p:pic>
      <p:sp>
        <p:nvSpPr>
          <p:cNvPr id="29" name="TextBox 107"/>
          <p:cNvSpPr txBox="1"/>
          <p:nvPr/>
        </p:nvSpPr>
        <p:spPr>
          <a:xfrm>
            <a:off x="1587412" y="2231943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sp>
        <p:nvSpPr>
          <p:cNvPr id="30" name="TextBox 107"/>
          <p:cNvSpPr txBox="1"/>
          <p:nvPr/>
        </p:nvSpPr>
        <p:spPr>
          <a:xfrm>
            <a:off x="1435108" y="3266415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sp>
        <p:nvSpPr>
          <p:cNvPr id="31" name="TextBox 107"/>
          <p:cNvSpPr txBox="1"/>
          <p:nvPr/>
        </p:nvSpPr>
        <p:spPr>
          <a:xfrm>
            <a:off x="1672367" y="4012251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33" name="직선 화살표 연결선 163"/>
          <p:cNvCxnSpPr/>
          <p:nvPr/>
        </p:nvCxnSpPr>
        <p:spPr>
          <a:xfrm flipV="1">
            <a:off x="1973157" y="2204864"/>
            <a:ext cx="1158683" cy="20752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164"/>
          <p:cNvCxnSpPr/>
          <p:nvPr/>
        </p:nvCxnSpPr>
        <p:spPr>
          <a:xfrm flipV="1">
            <a:off x="1816879" y="3098191"/>
            <a:ext cx="678097" cy="3377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165"/>
          <p:cNvCxnSpPr/>
          <p:nvPr/>
        </p:nvCxnSpPr>
        <p:spPr>
          <a:xfrm>
            <a:off x="1816880" y="3429000"/>
            <a:ext cx="678097" cy="3986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167"/>
          <p:cNvCxnSpPr/>
          <p:nvPr/>
        </p:nvCxnSpPr>
        <p:spPr>
          <a:xfrm flipV="1">
            <a:off x="2135082" y="4149080"/>
            <a:ext cx="348686" cy="349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lt1"/>
                  </a:solidFill>
                  <a:latin typeface="HYGothic-Extra"/>
                  <a:ea typeface="HYGothic-Extra"/>
                </a:rPr>
                <a:t>아이디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 찾기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27069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3625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idpring.jsp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6521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ko-KR" altLang="en-US" sz="1100"/>
                        <a:t>로그인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비밀번호찾기</a:t>
                      </a:r>
                      <a:endParaRPr lang="ko-KR" altLang="en-US" sz="1100"/>
                    </a:p>
                    <a:p>
                      <a:pPr algn="ctr">
                        <a:defRPr/>
                      </a:pPr>
                      <a:endParaRPr lang="en-US" altLang="ko-KR" sz="1100">
                        <a:latin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6582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80340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defRPr/>
                      </a:pP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  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아이디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) : 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출력창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endParaRPr lang="en-US" altLang="ko-KR" sz="1100">
                        <a:solidFill>
                          <a:prstClr val="black"/>
                        </a:solidFill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2.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Button(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로그인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)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: 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로그인화면 출력</a:t>
                      </a:r>
                      <a:endParaRPr lang="ko-KR" altLang="en-US" sz="1100">
                        <a:solidFill>
                          <a:prstClr val="black"/>
                        </a:solidFill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  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Button(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비밀번호찾기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)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: 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비밀번호찾기 화면 출력</a:t>
                      </a:r>
                      <a:endParaRPr lang="ko-KR" altLang="en-US" sz="1100">
                        <a:solidFill>
                          <a:prstClr val="black"/>
                        </a:solidFill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defRPr/>
                      </a:pPr>
                      <a:endParaRPr lang="ko-KR" altLang="en-US" sz="1100">
                        <a:solidFill>
                          <a:prstClr val="black"/>
                        </a:solidFill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defRPr/>
                      </a:pPr>
                      <a:endParaRPr lang="ko-KR" altLang="en-US" sz="1100">
                        <a:latin typeface="Malgun Gothic"/>
                        <a:ea typeface="Malgun Gothic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7624" y="2276872"/>
            <a:ext cx="5616624" cy="3715325"/>
          </a:xfrm>
          <a:prstGeom prst="rect">
            <a:avLst/>
          </a:prstGeom>
        </p:spPr>
      </p:pic>
      <p:sp>
        <p:nvSpPr>
          <p:cNvPr id="29" name="TextBox 107"/>
          <p:cNvSpPr txBox="1"/>
          <p:nvPr/>
        </p:nvSpPr>
        <p:spPr>
          <a:xfrm>
            <a:off x="1597940" y="3059668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33" name="직선 화살표 연결선 163"/>
          <p:cNvCxnSpPr/>
          <p:nvPr/>
        </p:nvCxnSpPr>
        <p:spPr>
          <a:xfrm flipV="1">
            <a:off x="1983685" y="3032589"/>
            <a:ext cx="1158683" cy="20752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07"/>
          <p:cNvSpPr txBox="1"/>
          <p:nvPr/>
        </p:nvSpPr>
        <p:spPr>
          <a:xfrm>
            <a:off x="1381916" y="4211796"/>
            <a:ext cx="381771" cy="358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40" name="직선 화살표 연결선 164"/>
          <p:cNvCxnSpPr>
            <a:stCxn id="39" idx="3"/>
          </p:cNvCxnSpPr>
          <p:nvPr/>
        </p:nvCxnSpPr>
        <p:spPr>
          <a:xfrm flipV="1">
            <a:off x="1763688" y="4149080"/>
            <a:ext cx="504056" cy="2418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165"/>
          <p:cNvCxnSpPr>
            <a:stCxn id="39" idx="3"/>
          </p:cNvCxnSpPr>
          <p:nvPr/>
        </p:nvCxnSpPr>
        <p:spPr>
          <a:xfrm>
            <a:off x="1763688" y="4390945"/>
            <a:ext cx="576064" cy="26219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/>
          <p:nvPr/>
        </p:nvCxnSpPr>
        <p:spPr>
          <a:xfrm>
            <a:off x="4788024" y="3645024"/>
            <a:ext cx="2448272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lt1"/>
                  </a:solidFill>
                  <a:latin typeface="HYGothic-Extra"/>
                  <a:ea typeface="HYGothic-Extra"/>
                </a:rPr>
                <a:t>비밀번호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 찾기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42699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passfind.jsp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비밀번호찾기창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기능수행버튼</a:t>
                      </a:r>
                      <a:endParaRPr lang="en-US" altLang="ko-KR" sz="1100">
                        <a:latin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2.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아이디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)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: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입력창</a:t>
                      </a:r>
                      <a:endParaRPr lang="ko-KR" altLang="en-US" sz="1100">
                        <a:solidFill>
                          <a:prstClr val="black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 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비밀번호 답변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)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: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            입력창</a:t>
                      </a:r>
                      <a:endParaRPr lang="ko-KR" altLang="en-US" sz="1100">
                        <a:solidFill>
                          <a:prstClr val="black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  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cs typeface="Arial"/>
                        </a:rPr>
                        <a:t>select(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cs typeface="Arial"/>
                        </a:rPr>
                        <a:t>비밀번호 질문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cs typeface="Arial"/>
                        </a:rPr>
                        <a:t>)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cs typeface="Arial"/>
                        </a:rPr>
                        <a:t> 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cs typeface="Arial"/>
                        </a:rPr>
                        <a:t>: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cs typeface="Arial"/>
                        </a:rPr>
                        <a:t>선택창</a:t>
                      </a:r>
                      <a:endParaRPr lang="ko-KR" altLang="en-US" sz="1100">
                        <a:solidFill>
                          <a:srgbClr val="000000"/>
                        </a:solidFill>
                        <a:ea typeface="Gulim"/>
                        <a:cs typeface="Arial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a typeface="Gulim"/>
                          <a:cs typeface="Arial"/>
                        </a:rPr>
                        <a:t>  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이메일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)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: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입력창</a:t>
                      </a:r>
                      <a:endParaRPr lang="ko-KR" altLang="en-US" sz="1100">
                        <a:solidFill>
                          <a:prstClr val="black"/>
                        </a:solidFill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3.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button(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다음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) : 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입력한 메일로 비밀번호 전송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 비밀번호 찾기 화면 출력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endParaRPr lang="ko-KR" altLang="en-US" sz="1100">
                        <a:latin typeface="Malgun Gothic"/>
                        <a:ea typeface="Malgun Gothic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rcRect l="37400" t="23400" r="37400" b="20600"/>
          <a:stretch>
            <a:fillRect/>
          </a:stretch>
        </p:blipFill>
        <p:spPr>
          <a:xfrm>
            <a:off x="2123728" y="1934833"/>
            <a:ext cx="3672408" cy="4590510"/>
          </a:xfrm>
          <a:prstGeom prst="rect">
            <a:avLst/>
          </a:prstGeom>
        </p:spPr>
      </p:pic>
      <p:sp>
        <p:nvSpPr>
          <p:cNvPr id="29" name="TextBox 107"/>
          <p:cNvSpPr txBox="1"/>
          <p:nvPr/>
        </p:nvSpPr>
        <p:spPr>
          <a:xfrm>
            <a:off x="1619672" y="2284059"/>
            <a:ext cx="38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30" name="직선 화살표 연결선 167"/>
          <p:cNvCxnSpPr/>
          <p:nvPr/>
        </p:nvCxnSpPr>
        <p:spPr>
          <a:xfrm>
            <a:off x="2082387" y="2455849"/>
            <a:ext cx="977445" cy="370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7"/>
          <p:cNvSpPr txBox="1"/>
          <p:nvPr/>
        </p:nvSpPr>
        <p:spPr>
          <a:xfrm>
            <a:off x="1589004" y="5445224"/>
            <a:ext cx="381773" cy="363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32" name="직선 화살표 연결선 167"/>
          <p:cNvCxnSpPr/>
          <p:nvPr/>
        </p:nvCxnSpPr>
        <p:spPr>
          <a:xfrm flipV="1">
            <a:off x="2051720" y="5582053"/>
            <a:ext cx="348686" cy="349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07"/>
          <p:cNvSpPr txBox="1"/>
          <p:nvPr/>
        </p:nvSpPr>
        <p:spPr>
          <a:xfrm>
            <a:off x="1381915" y="3429000"/>
            <a:ext cx="381773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36" name="직선 화살표 연결선 167"/>
          <p:cNvCxnSpPr/>
          <p:nvPr/>
        </p:nvCxnSpPr>
        <p:spPr>
          <a:xfrm flipV="1">
            <a:off x="1844631" y="3565829"/>
            <a:ext cx="348686" cy="349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lt1"/>
                  </a:solidFill>
                  <a:latin typeface="HYGothic-Extra"/>
                  <a:ea typeface="HYGothic-Extra"/>
                </a:rPr>
                <a:t>비밀번호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 찾기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42699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passwordprint.jsp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 수행 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ko-KR" altLang="en-US" sz="1100"/>
                        <a:t>로그인</a:t>
                      </a:r>
                      <a:endParaRPr lang="ko-KR" altLang="en-US" sz="1100"/>
                    </a:p>
                    <a:p>
                      <a:pPr algn="ctr">
                        <a:defRPr/>
                      </a:pPr>
                      <a:endParaRPr lang="en-US" altLang="ko-KR" sz="1100">
                        <a:latin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2.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Button(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로그인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)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: 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  <a:latin typeface="DX단선고딕 Th"/>
                          <a:ea typeface="DX단선고딕 Th"/>
                        </a:rPr>
                        <a:t>로그인화면 출력</a:t>
                      </a:r>
                      <a:endParaRPr lang="ko-KR" altLang="en-US" sz="1100">
                        <a:solidFill>
                          <a:prstClr val="black"/>
                        </a:solidFill>
                        <a:latin typeface="DX단선고딕 Th"/>
                        <a:ea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TextBox 107"/>
          <p:cNvSpPr txBox="1"/>
          <p:nvPr/>
        </p:nvSpPr>
        <p:spPr>
          <a:xfrm>
            <a:off x="2525108" y="3977290"/>
            <a:ext cx="381773" cy="36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36" name="직선 화살표 연결선 167"/>
          <p:cNvCxnSpPr/>
          <p:nvPr/>
        </p:nvCxnSpPr>
        <p:spPr>
          <a:xfrm flipV="1">
            <a:off x="2987824" y="4114119"/>
            <a:ext cx="348686" cy="349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rcRect l="31100" t="19200" r="30310" b="62600"/>
          <a:stretch>
            <a:fillRect/>
          </a:stretch>
        </p:blipFill>
        <p:spPr>
          <a:xfrm>
            <a:off x="2051719" y="3429000"/>
            <a:ext cx="3528392" cy="936104"/>
          </a:xfrm>
          <a:prstGeom prst="rect">
            <a:avLst/>
          </a:prstGeom>
        </p:spPr>
      </p:pic>
      <p:sp>
        <p:nvSpPr>
          <p:cNvPr id="41" name="TextBox 107"/>
          <p:cNvSpPr txBox="1"/>
          <p:nvPr/>
        </p:nvSpPr>
        <p:spPr>
          <a:xfrm>
            <a:off x="2536462" y="3940243"/>
            <a:ext cx="381773" cy="36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42" name="직선 화살표 연결선 167"/>
          <p:cNvCxnSpPr/>
          <p:nvPr/>
        </p:nvCxnSpPr>
        <p:spPr>
          <a:xfrm flipV="1">
            <a:off x="2999178" y="4077072"/>
            <a:ext cx="348686" cy="349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공지 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사항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42699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상단바 메뉴</a:t>
                      </a:r>
                      <a:endParaRPr lang="ko-KR" altLang="en-US" sz="1100">
                        <a:latin typeface="+mn-lt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공지사항 메뉴</a:t>
                      </a:r>
                      <a:endParaRPr lang="ko-KR" altLang="en-US" sz="1100">
                        <a:latin typeface="+mn-lt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공지사항 목록</a:t>
                      </a:r>
                      <a:endParaRPr lang="ko-KR" altLang="en-US" sz="1100">
                        <a:latin typeface="+mn-lt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기능수행버튼</a:t>
                      </a:r>
                      <a:r>
                        <a:rPr lang="en-US" altLang="ko-KR" sz="1100">
                          <a:latin typeface="+mn-lt"/>
                        </a:rPr>
                        <a:t>(</a:t>
                      </a:r>
                      <a:r>
                        <a:rPr lang="ko-KR" altLang="en-US" sz="1100">
                          <a:latin typeface="+mn-lt"/>
                        </a:rPr>
                        <a:t>검색</a:t>
                      </a:r>
                      <a:r>
                        <a:rPr lang="en-US" altLang="ko-KR" sz="1100">
                          <a:latin typeface="+mn-lt"/>
                        </a:rPr>
                        <a:t>)</a:t>
                      </a:r>
                      <a:endParaRPr lang="en-US" altLang="ko-KR" sz="1100">
                        <a:latin typeface="+mn-lt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기능수행버튼</a:t>
                      </a:r>
                      <a:endParaRPr lang="en-US" altLang="ko-KR" sz="1100">
                        <a:latin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1.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button(HOMA) : 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메인 페이지 출력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3.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button(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공지목록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):</a:t>
                      </a:r>
                      <a:endParaRPr lang="en-US" altLang="ko-KR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공지사항 목록 출력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4.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번호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):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출력</a:t>
                      </a:r>
                      <a:endParaRPr lang="ko-KR" altLang="en-US" sz="1100">
                        <a:solidFill>
                          <a:prstClr val="black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 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제목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):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출력</a:t>
                      </a:r>
                      <a:endParaRPr lang="ko-KR" altLang="en-US" sz="1100">
                        <a:solidFill>
                          <a:prstClr val="black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 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작성자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):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출력</a:t>
                      </a:r>
                      <a:endParaRPr lang="ko-KR" altLang="en-US" sz="1100">
                        <a:solidFill>
                          <a:prstClr val="black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 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작성일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):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출력</a:t>
                      </a:r>
                      <a:endParaRPr lang="ko-KR" altLang="en-US" sz="1100">
                        <a:solidFill>
                          <a:prstClr val="black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   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Text(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조회수</a:t>
                      </a:r>
                      <a:r>
                        <a:rPr lang="en-US" altLang="ko-KR" sz="1100">
                          <a:solidFill>
                            <a:prstClr val="black"/>
                          </a:solidFill>
                        </a:rPr>
                        <a:t>):</a:t>
                      </a:r>
                      <a:r>
                        <a:rPr lang="ko-KR" altLang="en-US" sz="1100">
                          <a:solidFill>
                            <a:prstClr val="black"/>
                          </a:solidFill>
                        </a:rPr>
                        <a:t>출력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 </a:t>
                      </a:r>
                      <a:endParaRPr lang="en-US" altLang="ko-KR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5.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button(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검색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):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내용 검색내용 출력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6.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button(1) : 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공지사항 페이지 출력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endParaRPr lang="ko-KR" altLang="en-US" sz="1100">
                        <a:latin typeface="Malgun Gothic"/>
                        <a:ea typeface="Malgun Gothic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" name="TextBox 107"/>
          <p:cNvSpPr txBox="1"/>
          <p:nvPr/>
        </p:nvSpPr>
        <p:spPr>
          <a:xfrm>
            <a:off x="980816" y="2196137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0" name="직선 화살표 연결선 202"/>
          <p:cNvCxnSpPr/>
          <p:nvPr/>
        </p:nvCxnSpPr>
        <p:spPr>
          <a:xfrm rot="16200000" flipH="1">
            <a:off x="995702" y="2658893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7"/>
          <p:cNvSpPr txBox="1"/>
          <p:nvPr/>
        </p:nvSpPr>
        <p:spPr>
          <a:xfrm>
            <a:off x="4848491" y="2297785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4" name="직선 화살표 연결선 202"/>
          <p:cNvCxnSpPr/>
          <p:nvPr/>
        </p:nvCxnSpPr>
        <p:spPr>
          <a:xfrm>
            <a:off x="5136523" y="2563525"/>
            <a:ext cx="350208" cy="1675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7656" y="2846188"/>
            <a:ext cx="5543589" cy="2959076"/>
          </a:xfrm>
          <a:prstGeom prst="rect">
            <a:avLst/>
          </a:prstGeom>
        </p:spPr>
      </p:pic>
      <p:sp>
        <p:nvSpPr>
          <p:cNvPr id="7" name="TextBox 107"/>
          <p:cNvSpPr txBox="1"/>
          <p:nvPr/>
        </p:nvSpPr>
        <p:spPr>
          <a:xfrm flipH="1">
            <a:off x="519217" y="3651483"/>
            <a:ext cx="360041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19" name="TextBox 107"/>
          <p:cNvSpPr txBox="1"/>
          <p:nvPr/>
        </p:nvSpPr>
        <p:spPr>
          <a:xfrm>
            <a:off x="3347864" y="2838305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2" name="직선 화살표 연결선 202"/>
          <p:cNvCxnSpPr/>
          <p:nvPr/>
        </p:nvCxnSpPr>
        <p:spPr>
          <a:xfrm>
            <a:off x="3491880" y="3096523"/>
            <a:ext cx="0" cy="2901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07"/>
          <p:cNvSpPr txBox="1"/>
          <p:nvPr/>
        </p:nvSpPr>
        <p:spPr>
          <a:xfrm>
            <a:off x="6156176" y="4221088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23" name="TextBox 107"/>
          <p:cNvSpPr txBox="1"/>
          <p:nvPr/>
        </p:nvSpPr>
        <p:spPr>
          <a:xfrm>
            <a:off x="3048135" y="4506374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5" name="직선 화살표 연결선 202"/>
          <p:cNvCxnSpPr>
            <a:stCxn id="21" idx="0"/>
          </p:cNvCxnSpPr>
          <p:nvPr/>
        </p:nvCxnSpPr>
        <p:spPr>
          <a:xfrm flipV="1">
            <a:off x="6300192" y="4018374"/>
            <a:ext cx="40100" cy="2027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02"/>
          <p:cNvCxnSpPr/>
          <p:nvPr/>
        </p:nvCxnSpPr>
        <p:spPr>
          <a:xfrm flipH="1" flipV="1">
            <a:off x="3180454" y="4221089"/>
            <a:ext cx="23394" cy="2880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2"/>
          <p:cNvCxnSpPr/>
          <p:nvPr/>
        </p:nvCxnSpPr>
        <p:spPr>
          <a:xfrm flipV="1">
            <a:off x="760861" y="3849501"/>
            <a:ext cx="314995" cy="118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공지 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사항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42699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NoticeContent.jsp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상단 메뉴제목</a:t>
                      </a:r>
                      <a:endParaRPr lang="ko-KR" altLang="en-US" sz="1100">
                        <a:latin typeface="+mn-lt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</a:rPr>
                        <a:t>게시글 내용</a:t>
                      </a:r>
                      <a:endParaRPr lang="ko-KR" altLang="en-US" sz="1100">
                        <a:latin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기능수행 버튼 </a:t>
                      </a:r>
                      <a:r>
                        <a:rPr lang="en-US" altLang="ko-KR" sz="1100">
                          <a:latin typeface="+mn-lt"/>
                        </a:rPr>
                        <a:t>(</a:t>
                      </a:r>
                      <a:r>
                        <a:rPr lang="ko-KR" altLang="en-US" sz="1100">
                          <a:latin typeface="+mn-lt"/>
                        </a:rPr>
                        <a:t>목록</a:t>
                      </a:r>
                      <a:r>
                        <a:rPr lang="en-US" altLang="ko-KR" sz="1100">
                          <a:latin typeface="+mn-lt"/>
                        </a:rPr>
                        <a:t>)</a:t>
                      </a:r>
                      <a:endParaRPr lang="en-US" altLang="ko-KR" sz="1100">
                        <a:latin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3.text(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내용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): 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출력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4.Button(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목록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: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 검색어 출력 화면</a:t>
                      </a:r>
                      <a:endParaRPr lang="ko-KR" altLang="en-US" sz="110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endParaRPr lang="ko-KR" altLang="en-US" sz="1100">
                        <a:latin typeface="Malgun Gothic"/>
                        <a:ea typeface="Malgun Gothic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" name="TextBox 107"/>
          <p:cNvSpPr txBox="1"/>
          <p:nvPr/>
        </p:nvSpPr>
        <p:spPr>
          <a:xfrm>
            <a:off x="980816" y="2196137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0" name="직선 화살표 연결선 202"/>
          <p:cNvCxnSpPr/>
          <p:nvPr/>
        </p:nvCxnSpPr>
        <p:spPr>
          <a:xfrm rot="16200000" flipH="1">
            <a:off x="995702" y="2658893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2"/>
          <p:cNvCxnSpPr>
            <a:stCxn id="11" idx="2"/>
          </p:cNvCxnSpPr>
          <p:nvPr/>
        </p:nvCxnSpPr>
        <p:spPr>
          <a:xfrm>
            <a:off x="4793034" y="2629540"/>
            <a:ext cx="20069" cy="26950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7"/>
          <p:cNvSpPr txBox="1"/>
          <p:nvPr/>
        </p:nvSpPr>
        <p:spPr>
          <a:xfrm>
            <a:off x="4649018" y="2262152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7" name="TextBox 107"/>
          <p:cNvSpPr txBox="1"/>
          <p:nvPr/>
        </p:nvSpPr>
        <p:spPr>
          <a:xfrm flipH="1">
            <a:off x="475499" y="3705897"/>
            <a:ext cx="360041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19" name="TextBox 107"/>
          <p:cNvSpPr txBox="1"/>
          <p:nvPr/>
        </p:nvSpPr>
        <p:spPr>
          <a:xfrm>
            <a:off x="6041415" y="2370647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0999" y="2888550"/>
            <a:ext cx="5770466" cy="3426941"/>
          </a:xfrm>
          <a:prstGeom prst="rect">
            <a:avLst/>
          </a:prstGeom>
        </p:spPr>
      </p:pic>
      <p:cxnSp>
        <p:nvCxnSpPr>
          <p:cNvPr id="22" name="직선 화살표 연결선 202"/>
          <p:cNvCxnSpPr/>
          <p:nvPr/>
        </p:nvCxnSpPr>
        <p:spPr>
          <a:xfrm flipV="1">
            <a:off x="704101" y="3889343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02"/>
          <p:cNvCxnSpPr/>
          <p:nvPr/>
        </p:nvCxnSpPr>
        <p:spPr>
          <a:xfrm>
            <a:off x="6246185" y="2663320"/>
            <a:ext cx="180020" cy="5481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69AE26A-5E13-45C4-8CE6-3E0B9573AECA}"/>
              </a:ext>
            </a:extLst>
          </p:cNvPr>
          <p:cNvSpPr/>
          <p:nvPr/>
        </p:nvSpPr>
        <p:spPr>
          <a:xfrm>
            <a:off x="6316725" y="1644201"/>
            <a:ext cx="2700105" cy="3240360"/>
          </a:xfrm>
          <a:prstGeom prst="rect">
            <a:avLst/>
          </a:prstGeom>
          <a:solidFill>
            <a:srgbClr val="E5FB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양쪽 모서리가 둥근 사각형 158"/>
          <p:cNvSpPr/>
          <p:nvPr/>
        </p:nvSpPr>
        <p:spPr>
          <a:xfrm>
            <a:off x="0" y="6713577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6" name="직사각형 165"/>
          <p:cNvSpPr/>
          <p:nvPr/>
        </p:nvSpPr>
        <p:spPr>
          <a:xfrm>
            <a:off x="2411760" y="446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</a:t>
            </a:r>
            <a:r>
              <a:rPr lang="ko-KR" altLang="en-US" sz="36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조사</a:t>
            </a:r>
            <a:endParaRPr lang="ko-KR" altLang="en-US" sz="36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D8ECF07-BA12-4981-B23E-EB10870027B5}"/>
              </a:ext>
            </a:extLst>
          </p:cNvPr>
          <p:cNvSpPr/>
          <p:nvPr/>
        </p:nvSpPr>
        <p:spPr>
          <a:xfrm>
            <a:off x="-252536" y="59399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타 룸메이트 매칭 사이트 </a:t>
            </a:r>
            <a:r>
              <a:rPr lang="ko-KR" altLang="en-US" sz="2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조사</a:t>
            </a:r>
            <a:endParaRPr lang="ko-KR" altLang="en-US" sz="2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3F3625B-E3F4-4234-937E-0CAF0AC47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" y="1050522"/>
            <a:ext cx="5999077" cy="2346725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5CDEFEB-01DA-404C-9D8C-D0C972769D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5" y="3397247"/>
            <a:ext cx="5974631" cy="3135621"/>
          </a:xfrm>
          <a:prstGeom prst="rect">
            <a:avLst/>
          </a:prstGeom>
        </p:spPr>
      </p:pic>
      <p:sp>
        <p:nvSpPr>
          <p:cNvPr id="27" name="순서도: 수동 입력 26">
            <a:extLst>
              <a:ext uri="{FF2B5EF4-FFF2-40B4-BE49-F238E27FC236}">
                <a16:creationId xmlns="" xmlns:a16="http://schemas.microsoft.com/office/drawing/2014/main" id="{5FE828BC-D00A-4F6D-8A90-3554627B8532}"/>
              </a:ext>
            </a:extLst>
          </p:cNvPr>
          <p:cNvSpPr/>
          <p:nvPr/>
        </p:nvSpPr>
        <p:spPr>
          <a:xfrm>
            <a:off x="6324777" y="2852936"/>
            <a:ext cx="2687299" cy="2019254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단점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상세보기 구성이 좋지않아 사진을 한눈에 보기가 어렵다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A3AFB0F-E553-487C-92D2-53515FD9B834}"/>
              </a:ext>
            </a:extLst>
          </p:cNvPr>
          <p:cNvSpPr txBox="1"/>
          <p:nvPr/>
        </p:nvSpPr>
        <p:spPr>
          <a:xfrm>
            <a:off x="6392973" y="1807355"/>
            <a:ext cx="2479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깔끔한 디자인과 지역별로 분류되어 있어 방을 찾기에 용이하다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40EF55BA-5023-4D8A-946D-8A7B63220633}"/>
              </a:ext>
            </a:extLst>
          </p:cNvPr>
          <p:cNvSpPr/>
          <p:nvPr/>
        </p:nvSpPr>
        <p:spPr>
          <a:xfrm>
            <a:off x="6369746" y="6100661"/>
            <a:ext cx="1811119" cy="3533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웹사이트 </a:t>
            </a:r>
            <a:r>
              <a:rPr lang="ko-KR" altLang="en-US" dirty="0" err="1">
                <a:solidFill>
                  <a:schemeClr val="tx1"/>
                </a:solidFill>
              </a:rPr>
              <a:t>방짝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C81126AA-9644-4E37-9936-53251C93C0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41"/>
            <a:ext cx="1038746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492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1249287" y="2114380"/>
            <a:ext cx="7427168" cy="1170604"/>
            <a:chOff x="457200" y="16850"/>
            <a:chExt cx="8229600" cy="1400787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08395" y="16850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40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HYGothic-Extra"/>
                  <a:ea typeface="HYGothic-Extra"/>
                </a:rPr>
                <a:t>비관리자공통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75856" y="3140968"/>
            <a:ext cx="2592288" cy="1181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자유게시판 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신고하기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마이페이지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>
              <a:defRPr/>
            </a:pP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3481535" y="2924944"/>
            <a:ext cx="3240360" cy="72007"/>
            <a:chOff x="3563888" y="2924944"/>
            <a:chExt cx="2232248" cy="72008"/>
          </a:xfrm>
        </p:grpSpPr>
        <p:cxnSp>
          <p:nvCxnSpPr>
            <p:cNvPr id="8" name="직선 연결선 95"/>
            <p:cNvCxnSpPr/>
            <p:nvPr/>
          </p:nvCxnSpPr>
          <p:spPr>
            <a:xfrm>
              <a:off x="3563888" y="2924944"/>
              <a:ext cx="2232248" cy="0"/>
            </a:xfrm>
            <a:prstGeom prst="line">
              <a:avLst/>
            </a:prstGeom>
            <a:ln w="171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95"/>
            <p:cNvCxnSpPr/>
            <p:nvPr/>
          </p:nvCxnSpPr>
          <p:spPr>
            <a:xfrm>
              <a:off x="3563888" y="2996952"/>
              <a:ext cx="223224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메인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화면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/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0430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2086"/>
              </a:tblGrid>
              <a:tr h="4461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방검색 버튼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하단바 메뉴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980"/>
          <a:stretch>
            <a:fillRect/>
          </a:stretch>
        </p:blipFill>
        <p:spPr>
          <a:xfrm>
            <a:off x="492378" y="2780928"/>
            <a:ext cx="6527893" cy="3172907"/>
          </a:xfrm>
          <a:prstGeom prst="rect">
            <a:avLst/>
          </a:prstGeom>
        </p:spPr>
      </p:pic>
      <p:sp>
        <p:nvSpPr>
          <p:cNvPr id="10" name="TextBox 107"/>
          <p:cNvSpPr txBox="1"/>
          <p:nvPr/>
        </p:nvSpPr>
        <p:spPr>
          <a:xfrm>
            <a:off x="1835696" y="4509120"/>
            <a:ext cx="288032" cy="365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3</a:t>
            </a:r>
          </a:p>
        </p:txBody>
      </p:sp>
      <p:cxnSp>
        <p:nvCxnSpPr>
          <p:cNvPr id="13" name="직선 화살표 연결선 206"/>
          <p:cNvCxnSpPr>
            <a:stCxn id="10" idx="3"/>
          </p:cNvCxnSpPr>
          <p:nvPr/>
        </p:nvCxnSpPr>
        <p:spPr>
          <a:xfrm>
            <a:off x="2123728" y="4692007"/>
            <a:ext cx="432048" cy="33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4"/>
          <p:cNvSpPr txBox="1"/>
          <p:nvPr/>
        </p:nvSpPr>
        <p:spPr>
          <a:xfrm>
            <a:off x="7110039" y="3847985"/>
            <a:ext cx="1782441" cy="22175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Button(LOGOUT)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로그아웃되어 공통 메인 페이지가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마이페이지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로그인 페이지가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사이트소개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사이트 소개 페이지가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이용약관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사이트 이용 방법 페이지가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Button(HOMA)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방 등록 페이지가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  <a:p>
            <a:pPr marL="228600" indent="-228600"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룸메이트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매칭정보등록 창이 출력된다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</a:p>
        </p:txBody>
      </p:sp>
      <p:cxnSp>
        <p:nvCxnSpPr>
          <p:cNvPr id="16" name="직선 연결선 15"/>
          <p:cNvCxnSpPr/>
          <p:nvPr/>
        </p:nvCxnSpPr>
        <p:spPr>
          <a:xfrm rot="16200000" flipH="1">
            <a:off x="6480212" y="3320988"/>
            <a:ext cx="936104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16200000" flipH="1">
            <a:off x="6012160" y="3284984"/>
            <a:ext cx="1368152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15" idx="1"/>
          </p:cNvCxnSpPr>
          <p:nvPr/>
        </p:nvCxnSpPr>
        <p:spPr>
          <a:xfrm flipV="1">
            <a:off x="1187624" y="4804352"/>
            <a:ext cx="5922415" cy="1000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1547664" y="5013176"/>
            <a:ext cx="5616624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1979712" y="5517232"/>
            <a:ext cx="518457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2"/>
          <p:cNvCxnSpPr>
            <a:stCxn id="22" idx="2"/>
          </p:cNvCxnSpPr>
          <p:nvPr/>
        </p:nvCxnSpPr>
        <p:spPr>
          <a:xfrm rot="16200000" flipH="1">
            <a:off x="647564" y="2679080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7"/>
          <p:cNvSpPr txBox="1"/>
          <p:nvPr/>
        </p:nvSpPr>
        <p:spPr>
          <a:xfrm flipH="1">
            <a:off x="611560" y="2204864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</a:p>
        </p:txBody>
      </p:sp>
      <p:cxnSp>
        <p:nvCxnSpPr>
          <p:cNvPr id="23" name="직선 화살표 연결선 202"/>
          <p:cNvCxnSpPr>
            <a:stCxn id="24" idx="2"/>
          </p:cNvCxnSpPr>
          <p:nvPr/>
        </p:nvCxnSpPr>
        <p:spPr>
          <a:xfrm rot="16200000" flipH="1">
            <a:off x="863588" y="5553236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7"/>
          <p:cNvSpPr txBox="1"/>
          <p:nvPr/>
        </p:nvSpPr>
        <p:spPr>
          <a:xfrm flipH="1">
            <a:off x="827584" y="5079020"/>
            <a:ext cx="288032" cy="367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</a:p>
        </p:txBody>
      </p:sp>
      <p:cxnSp>
        <p:nvCxnSpPr>
          <p:cNvPr id="25" name="직선 화살표 연결선 202"/>
          <p:cNvCxnSpPr>
            <a:stCxn id="26" idx="2"/>
          </p:cNvCxnSpPr>
          <p:nvPr/>
        </p:nvCxnSpPr>
        <p:spPr>
          <a:xfrm rot="16200000" flipH="1">
            <a:off x="3743908" y="2672916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07"/>
          <p:cNvSpPr txBox="1"/>
          <p:nvPr/>
        </p:nvSpPr>
        <p:spPr>
          <a:xfrm flipH="1">
            <a:off x="3707904" y="2198700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3851920" y="3068960"/>
            <a:ext cx="3312368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8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마이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0063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2086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memberPasswordfind.jsp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</a:t>
                      </a: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8928" y="2708920"/>
            <a:ext cx="3185160" cy="2301240"/>
          </a:xfrm>
          <a:prstGeom prst="rect">
            <a:avLst/>
          </a:prstGeom>
        </p:spPr>
      </p:pic>
      <p:sp>
        <p:nvSpPr>
          <p:cNvPr id="10" name="TextBox 107"/>
          <p:cNvSpPr txBox="1"/>
          <p:nvPr/>
        </p:nvSpPr>
        <p:spPr>
          <a:xfrm flipH="1">
            <a:off x="1187624" y="3068955"/>
            <a:ext cx="432048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1" name="직선 화살표 연결선 202"/>
          <p:cNvCxnSpPr>
            <a:stCxn id="10" idx="1"/>
          </p:cNvCxnSpPr>
          <p:nvPr/>
        </p:nvCxnSpPr>
        <p:spPr>
          <a:xfrm flipV="1">
            <a:off x="1619672" y="3212976"/>
            <a:ext cx="936104" cy="398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07"/>
          <p:cNvSpPr txBox="1"/>
          <p:nvPr/>
        </p:nvSpPr>
        <p:spPr>
          <a:xfrm>
            <a:off x="1115616" y="3930000"/>
            <a:ext cx="382468" cy="36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7" name="직선 화살표 연결선 202"/>
          <p:cNvCxnSpPr>
            <a:stCxn id="16" idx="3"/>
          </p:cNvCxnSpPr>
          <p:nvPr/>
        </p:nvCxnSpPr>
        <p:spPr>
          <a:xfrm flipV="1">
            <a:off x="1498085" y="4077072"/>
            <a:ext cx="697651" cy="3486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04"/>
          <p:cNvSpPr txBox="1"/>
          <p:nvPr/>
        </p:nvSpPr>
        <p:spPr>
          <a:xfrm>
            <a:off x="7135191" y="3801956"/>
            <a:ext cx="1757289" cy="74908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text(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비밀번호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입력창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확인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클릭 시 회원 정보 수정 화면이 출력된다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cxnSp>
        <p:nvCxnSpPr>
          <p:cNvPr id="19" name=""/>
          <p:cNvCxnSpPr/>
          <p:nvPr/>
        </p:nvCxnSpPr>
        <p:spPr>
          <a:xfrm>
            <a:off x="5148064" y="3645024"/>
            <a:ext cx="223224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마이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0063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2086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memberModify.jsp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해당페이지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회원정보 수정창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endParaRPr lang="en-US" altLang="ko-KR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552" y="2636912"/>
            <a:ext cx="6456201" cy="3168352"/>
          </a:xfrm>
          <a:prstGeom prst="rect">
            <a:avLst/>
          </a:prstGeom>
        </p:spPr>
      </p:pic>
      <p:sp>
        <p:nvSpPr>
          <p:cNvPr id="7" name="TextBox 107"/>
          <p:cNvSpPr txBox="1"/>
          <p:nvPr/>
        </p:nvSpPr>
        <p:spPr>
          <a:xfrm flipH="1">
            <a:off x="467544" y="2924944"/>
            <a:ext cx="432048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8" name="직선 화살표 연결선 202"/>
          <p:cNvCxnSpPr>
            <a:stCxn id="7" idx="1"/>
          </p:cNvCxnSpPr>
          <p:nvPr/>
        </p:nvCxnSpPr>
        <p:spPr>
          <a:xfrm>
            <a:off x="899592" y="3104966"/>
            <a:ext cx="360040" cy="36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7"/>
          <p:cNvSpPr txBox="1"/>
          <p:nvPr/>
        </p:nvSpPr>
        <p:spPr>
          <a:xfrm flipH="1">
            <a:off x="2339752" y="2276872"/>
            <a:ext cx="432048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0" name="직선 화살표 연결선 202"/>
          <p:cNvCxnSpPr>
            <a:stCxn id="9" idx="2"/>
          </p:cNvCxnSpPr>
          <p:nvPr/>
        </p:nvCxnSpPr>
        <p:spPr>
          <a:xfrm rot="16200000" flipH="1">
            <a:off x="2501773" y="2690919"/>
            <a:ext cx="252020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7"/>
          <p:cNvSpPr txBox="1"/>
          <p:nvPr/>
        </p:nvSpPr>
        <p:spPr>
          <a:xfrm flipH="1">
            <a:off x="1939589" y="5375466"/>
            <a:ext cx="432048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5" name="직선 화살표 연결선 202"/>
          <p:cNvCxnSpPr>
            <a:stCxn id="14" idx="1"/>
          </p:cNvCxnSpPr>
          <p:nvPr/>
        </p:nvCxnSpPr>
        <p:spPr>
          <a:xfrm>
            <a:off x="2371637" y="5555489"/>
            <a:ext cx="360040" cy="36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04"/>
          <p:cNvSpPr txBox="1"/>
          <p:nvPr/>
        </p:nvSpPr>
        <p:spPr>
          <a:xfrm>
            <a:off x="7135191" y="3801956"/>
            <a:ext cx="1685281" cy="158728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회원정보수정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현재 해당 페이지 출력 버튼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회원탈퇴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회원탈퇴 페이지 출력버튼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3.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회원정보수정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클릭 시 회원 정보 수정 후 메인화면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sp>
        <p:nvSpPr>
          <p:cNvPr id="17" name="TextBox 107"/>
          <p:cNvSpPr txBox="1"/>
          <p:nvPr/>
        </p:nvSpPr>
        <p:spPr>
          <a:xfrm flipH="1">
            <a:off x="3635895" y="2384881"/>
            <a:ext cx="432048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8" name="직선 화살표 연결선 202"/>
          <p:cNvCxnSpPr>
            <a:stCxn id="17" idx="1"/>
          </p:cNvCxnSpPr>
          <p:nvPr/>
        </p:nvCxnSpPr>
        <p:spPr>
          <a:xfrm>
            <a:off x="4067944" y="2564904"/>
            <a:ext cx="360040" cy="36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 flipH="1">
            <a:off x="1259632" y="4041064"/>
            <a:ext cx="432048" cy="36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>
            <a:stCxn id="19" idx="1"/>
          </p:cNvCxnSpPr>
          <p:nvPr/>
        </p:nvCxnSpPr>
        <p:spPr>
          <a:xfrm>
            <a:off x="1691680" y="4221088"/>
            <a:ext cx="360040" cy="360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02"/>
          <p:cNvCxnSpPr>
            <a:stCxn id="24" idx="2"/>
          </p:cNvCxnSpPr>
          <p:nvPr/>
        </p:nvCxnSpPr>
        <p:spPr>
          <a:xfrm rot="16200000" flipH="1">
            <a:off x="647564" y="2463056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7"/>
          <p:cNvSpPr txBox="1"/>
          <p:nvPr/>
        </p:nvSpPr>
        <p:spPr>
          <a:xfrm flipH="1">
            <a:off x="611560" y="1988840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마이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0063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2086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memberRemove.jsp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해탕페이지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회원탈퇴 창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</a:t>
                      </a: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064" y="2852936"/>
            <a:ext cx="6444208" cy="3010980"/>
          </a:xfrm>
          <a:prstGeom prst="rect">
            <a:avLst/>
          </a:prstGeom>
        </p:spPr>
      </p:pic>
      <p:sp>
        <p:nvSpPr>
          <p:cNvPr id="9" name="TextBox 107"/>
          <p:cNvSpPr txBox="1"/>
          <p:nvPr/>
        </p:nvSpPr>
        <p:spPr>
          <a:xfrm>
            <a:off x="3397443" y="2708920"/>
            <a:ext cx="382469" cy="36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1" name="직선 화살표 연결선 203"/>
          <p:cNvCxnSpPr>
            <a:stCxn id="9" idx="3"/>
          </p:cNvCxnSpPr>
          <p:nvPr/>
        </p:nvCxnSpPr>
        <p:spPr>
          <a:xfrm>
            <a:off x="3779912" y="2892237"/>
            <a:ext cx="288032" cy="327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7"/>
          <p:cNvSpPr txBox="1"/>
          <p:nvPr/>
        </p:nvSpPr>
        <p:spPr>
          <a:xfrm flipH="1">
            <a:off x="971600" y="4005064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3" name="직선 화살표 연결선 202"/>
          <p:cNvCxnSpPr>
            <a:stCxn id="12" idx="0"/>
          </p:cNvCxnSpPr>
          <p:nvPr/>
        </p:nvCxnSpPr>
        <p:spPr>
          <a:xfrm rot="16200000">
            <a:off x="1007604" y="3897052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202"/>
          <p:cNvCxnSpPr>
            <a:stCxn id="15" idx="2"/>
          </p:cNvCxnSpPr>
          <p:nvPr/>
        </p:nvCxnSpPr>
        <p:spPr>
          <a:xfrm rot="16200000" flipH="1">
            <a:off x="2159732" y="3032956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7"/>
          <p:cNvSpPr txBox="1"/>
          <p:nvPr/>
        </p:nvSpPr>
        <p:spPr>
          <a:xfrm flipH="1">
            <a:off x="2123728" y="2558740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17" name="TextBox 107"/>
          <p:cNvSpPr txBox="1"/>
          <p:nvPr/>
        </p:nvSpPr>
        <p:spPr>
          <a:xfrm flipH="1">
            <a:off x="2699792" y="4437112"/>
            <a:ext cx="360040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8" name="직선 화살표 연결선 202"/>
          <p:cNvCxnSpPr>
            <a:stCxn id="17" idx="0"/>
          </p:cNvCxnSpPr>
          <p:nvPr/>
        </p:nvCxnSpPr>
        <p:spPr>
          <a:xfrm rot="16200000" flipV="1">
            <a:off x="2733982" y="4291283"/>
            <a:ext cx="255654" cy="360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 flipH="1">
            <a:off x="5652120" y="3429000"/>
            <a:ext cx="432048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>
            <a:stCxn id="19" idx="3"/>
          </p:cNvCxnSpPr>
          <p:nvPr/>
        </p:nvCxnSpPr>
        <p:spPr>
          <a:xfrm rot="10800000" flipV="1">
            <a:off x="5220072" y="3612646"/>
            <a:ext cx="432047" cy="251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04"/>
          <p:cNvSpPr txBox="1"/>
          <p:nvPr/>
        </p:nvSpPr>
        <p:spPr>
          <a:xfrm>
            <a:off x="7135191" y="3801956"/>
            <a:ext cx="1685281" cy="109198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6.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탈퇴하기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 DB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에서 정보 삭제 후 메인페이지가 출력된다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Test(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아이디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입력창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Test(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비밀번호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입력창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cxnSp>
        <p:nvCxnSpPr>
          <p:cNvPr id="22" name="직선 화살표 연결선 202"/>
          <p:cNvCxnSpPr>
            <a:stCxn id="23" idx="2"/>
          </p:cNvCxnSpPr>
          <p:nvPr/>
        </p:nvCxnSpPr>
        <p:spPr>
          <a:xfrm rot="16200000" flipH="1">
            <a:off x="647564" y="2679080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7"/>
          <p:cNvSpPr txBox="1"/>
          <p:nvPr/>
        </p:nvSpPr>
        <p:spPr>
          <a:xfrm flipH="1">
            <a:off x="611560" y="2204864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자유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게시판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531321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41822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BoardList.jsp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750668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해탕페이지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글쓰기 버튼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검색버튼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자유게시판 목록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공지사항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하단바 메뉴</a:t>
                      </a: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1771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678438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0066" y="2852936"/>
            <a:ext cx="6492213" cy="3164954"/>
          </a:xfrm>
          <a:prstGeom prst="rect">
            <a:avLst/>
          </a:prstGeom>
        </p:spPr>
      </p:pic>
      <p:sp>
        <p:nvSpPr>
          <p:cNvPr id="8" name="TextBox 107"/>
          <p:cNvSpPr txBox="1"/>
          <p:nvPr/>
        </p:nvSpPr>
        <p:spPr>
          <a:xfrm>
            <a:off x="3901499" y="2741627"/>
            <a:ext cx="382469" cy="36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0" name="직선 화살표 연결선 203"/>
          <p:cNvCxnSpPr>
            <a:stCxn id="8" idx="3"/>
          </p:cNvCxnSpPr>
          <p:nvPr/>
        </p:nvCxnSpPr>
        <p:spPr>
          <a:xfrm>
            <a:off x="4283968" y="2924944"/>
            <a:ext cx="288032" cy="327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7"/>
          <p:cNvSpPr txBox="1"/>
          <p:nvPr/>
        </p:nvSpPr>
        <p:spPr>
          <a:xfrm flipH="1">
            <a:off x="971600" y="4365104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8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2" name="직선 화살표 연결선 202"/>
          <p:cNvCxnSpPr>
            <a:stCxn id="11" idx="0"/>
          </p:cNvCxnSpPr>
          <p:nvPr/>
        </p:nvCxnSpPr>
        <p:spPr>
          <a:xfrm rot="16200000">
            <a:off x="1007604" y="4257092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202"/>
          <p:cNvCxnSpPr>
            <a:stCxn id="14" idx="2"/>
          </p:cNvCxnSpPr>
          <p:nvPr/>
        </p:nvCxnSpPr>
        <p:spPr>
          <a:xfrm rot="16200000" flipH="1">
            <a:off x="2159732" y="3032956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7"/>
          <p:cNvSpPr txBox="1"/>
          <p:nvPr/>
        </p:nvSpPr>
        <p:spPr>
          <a:xfrm flipH="1">
            <a:off x="2123728" y="2558740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15" name="TextBox 107"/>
          <p:cNvSpPr txBox="1"/>
          <p:nvPr/>
        </p:nvSpPr>
        <p:spPr>
          <a:xfrm>
            <a:off x="5940152" y="3062366"/>
            <a:ext cx="382469" cy="36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6" name="직선 화살표 연결선 203"/>
          <p:cNvCxnSpPr>
            <a:stCxn id="15" idx="3"/>
          </p:cNvCxnSpPr>
          <p:nvPr/>
        </p:nvCxnSpPr>
        <p:spPr>
          <a:xfrm>
            <a:off x="6322621" y="3245683"/>
            <a:ext cx="288032" cy="327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7"/>
          <p:cNvSpPr txBox="1"/>
          <p:nvPr/>
        </p:nvSpPr>
        <p:spPr>
          <a:xfrm flipH="1">
            <a:off x="6660232" y="4429859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8" name="직선 화살표 연결선 202"/>
          <p:cNvCxnSpPr>
            <a:stCxn id="17" idx="0"/>
          </p:cNvCxnSpPr>
          <p:nvPr/>
        </p:nvCxnSpPr>
        <p:spPr>
          <a:xfrm rot="16200000">
            <a:off x="6696236" y="4321847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 flipH="1">
            <a:off x="3923928" y="4357851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7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>
            <a:stCxn id="19" idx="0"/>
          </p:cNvCxnSpPr>
          <p:nvPr/>
        </p:nvCxnSpPr>
        <p:spPr>
          <a:xfrm rot="16200000">
            <a:off x="3819542" y="4109450"/>
            <a:ext cx="49680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2"/>
          <p:cNvCxnSpPr>
            <a:stCxn id="22" idx="2"/>
          </p:cNvCxnSpPr>
          <p:nvPr/>
        </p:nvCxnSpPr>
        <p:spPr>
          <a:xfrm rot="16200000" flipH="1">
            <a:off x="647564" y="2679080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7"/>
          <p:cNvSpPr txBox="1"/>
          <p:nvPr/>
        </p:nvSpPr>
        <p:spPr>
          <a:xfrm flipH="1">
            <a:off x="611560" y="2204864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3" name="직선 화살표 연결선 202"/>
          <p:cNvCxnSpPr>
            <a:stCxn id="24" idx="2"/>
          </p:cNvCxnSpPr>
          <p:nvPr/>
        </p:nvCxnSpPr>
        <p:spPr>
          <a:xfrm rot="16200000" flipH="1">
            <a:off x="1151620" y="2895104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7"/>
          <p:cNvSpPr txBox="1"/>
          <p:nvPr/>
        </p:nvSpPr>
        <p:spPr>
          <a:xfrm flipH="1">
            <a:off x="1115616" y="2420888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26" name="TextBox 104"/>
          <p:cNvSpPr txBox="1"/>
          <p:nvPr/>
        </p:nvSpPr>
        <p:spPr>
          <a:xfrm>
            <a:off x="7135191" y="4082028"/>
            <a:ext cx="1685281" cy="277597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글작성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글작성 페이지 출력 버튼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자유게시판 목록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해당페이지 출력 버튼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글쓰기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글쓰기 페이지 출력 버튼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6.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검색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글쓰기 페이지 출력 버튼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Select</a:t>
            </a:r>
            <a:r>
              <a:rPr lang="en-US" altLang="ko-KR" sz="1100">
                <a:solidFill>
                  <a:srgbClr val="000000"/>
                </a:solidFill>
                <a:ea typeface="Gulim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cs typeface="Arial"/>
              </a:rPr>
              <a:t>조건</a:t>
            </a:r>
            <a:r>
              <a:rPr lang="en-US" altLang="ko-KR" sz="1100">
                <a:solidFill>
                  <a:srgbClr val="000000"/>
                </a:solidFill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cs typeface="Arial"/>
              </a:rPr>
              <a:t>선택창</a:t>
            </a:r>
            <a:endParaRPr lang="ko-KR" altLang="en-US" sz="1100">
              <a:solidFill>
                <a:srgbClr val="000000"/>
              </a:solidFill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srgbClr val="000000"/>
                </a:solidFill>
                <a:cs typeface="Arial"/>
              </a:rPr>
              <a:t> </a:t>
            </a:r>
            <a:r>
              <a:rPr lang="ko-KR" altLang="en-US" sz="110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cs typeface="Arial"/>
              </a:rPr>
              <a:t> Test(</a:t>
            </a:r>
            <a:r>
              <a:rPr lang="ko-KR" altLang="en-US" sz="1100">
                <a:solidFill>
                  <a:srgbClr val="000000"/>
                </a:solidFill>
                <a:cs typeface="Arial"/>
              </a:rPr>
              <a:t>검색</a:t>
            </a:r>
            <a:r>
              <a:rPr lang="en-US" altLang="ko-KR" sz="1100">
                <a:solidFill>
                  <a:srgbClr val="000000"/>
                </a:solidFill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cs typeface="Arial"/>
              </a:rPr>
              <a:t>:</a:t>
            </a:r>
            <a:r>
              <a:rPr lang="ko-KR" altLang="en-US" sz="1100">
                <a:solidFill>
                  <a:srgbClr val="000000"/>
                </a:solidFill>
                <a:cs typeface="Arial"/>
              </a:rPr>
              <a:t> 입력창</a:t>
            </a:r>
            <a:endParaRPr lang="ko-KR" altLang="en-US" sz="1100">
              <a:solidFill>
                <a:srgbClr val="000000"/>
              </a:solidFill>
              <a:ea typeface="Gulim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7.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번호</a:t>
            </a:r>
            <a:r>
              <a:rPr lang="en-US" altLang="ko-KR" sz="1100">
                <a:solidFill>
                  <a:prstClr val="black"/>
                </a:solidFill>
              </a:rPr>
              <a:t>):</a:t>
            </a:r>
            <a:r>
              <a:rPr lang="ko-KR" altLang="en-US" sz="1100">
                <a:solidFill>
                  <a:prstClr val="black"/>
                </a:solidFill>
              </a:rPr>
              <a:t>출력</a:t>
            </a:r>
            <a:endParaRPr lang="ko-KR" altLang="en-US" sz="110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>
                <a:solidFill>
                  <a:prstClr val="black"/>
                </a:solidFill>
              </a:rPr>
              <a:t>  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제목</a:t>
            </a:r>
            <a:r>
              <a:rPr lang="en-US" altLang="ko-KR" sz="1100">
                <a:solidFill>
                  <a:prstClr val="black"/>
                </a:solidFill>
              </a:rPr>
              <a:t>):</a:t>
            </a:r>
            <a:r>
              <a:rPr lang="ko-KR" altLang="en-US" sz="1100">
                <a:solidFill>
                  <a:prstClr val="black"/>
                </a:solidFill>
              </a:rPr>
              <a:t>출력</a:t>
            </a:r>
            <a:endParaRPr lang="ko-KR" altLang="en-US" sz="110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>
                <a:solidFill>
                  <a:prstClr val="black"/>
                </a:solidFill>
              </a:rPr>
              <a:t>  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작성자</a:t>
            </a:r>
            <a:r>
              <a:rPr lang="en-US" altLang="ko-KR" sz="1100">
                <a:solidFill>
                  <a:prstClr val="black"/>
                </a:solidFill>
              </a:rPr>
              <a:t>):</a:t>
            </a:r>
            <a:r>
              <a:rPr lang="ko-KR" altLang="en-US" sz="1100">
                <a:solidFill>
                  <a:prstClr val="black"/>
                </a:solidFill>
              </a:rPr>
              <a:t>출력</a:t>
            </a:r>
            <a:endParaRPr lang="ko-KR" altLang="en-US" sz="110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>
                <a:solidFill>
                  <a:prstClr val="black"/>
                </a:solidFill>
              </a:rPr>
              <a:t>  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작성일</a:t>
            </a:r>
            <a:r>
              <a:rPr lang="en-US" altLang="ko-KR" sz="1100">
                <a:solidFill>
                  <a:prstClr val="black"/>
                </a:solidFill>
              </a:rPr>
              <a:t>):</a:t>
            </a:r>
            <a:r>
              <a:rPr lang="ko-KR" altLang="en-US" sz="1100">
                <a:solidFill>
                  <a:prstClr val="black"/>
                </a:solidFill>
              </a:rPr>
              <a:t>출력</a:t>
            </a:r>
            <a:endParaRPr lang="ko-KR" altLang="en-US" sz="110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>
                <a:solidFill>
                  <a:prstClr val="black"/>
                </a:solidFill>
              </a:rPr>
              <a:t>  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조회수</a:t>
            </a:r>
            <a:r>
              <a:rPr lang="en-US" altLang="ko-KR" sz="1100">
                <a:solidFill>
                  <a:prstClr val="black"/>
                </a:solidFill>
              </a:rPr>
              <a:t>):</a:t>
            </a:r>
            <a:r>
              <a:rPr lang="ko-KR" altLang="en-US" sz="1100">
                <a:solidFill>
                  <a:prstClr val="black"/>
                </a:solidFill>
              </a:rPr>
              <a:t>출력</a:t>
            </a:r>
            <a:endParaRPr lang="ko-KR" altLang="en-US" sz="1100">
              <a:solidFill>
                <a:prstClr val="black"/>
              </a:solidFill>
            </a:endParaRPr>
          </a:p>
        </p:txBody>
      </p:sp>
      <p:cxnSp>
        <p:nvCxnSpPr>
          <p:cNvPr id="31" name="직선 화살표 연결선 202"/>
          <p:cNvCxnSpPr>
            <a:stCxn id="32" idx="2"/>
          </p:cNvCxnSpPr>
          <p:nvPr/>
        </p:nvCxnSpPr>
        <p:spPr>
          <a:xfrm rot="16200000" flipH="1">
            <a:off x="1007604" y="5631408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07"/>
          <p:cNvSpPr txBox="1"/>
          <p:nvPr/>
        </p:nvSpPr>
        <p:spPr>
          <a:xfrm flipH="1">
            <a:off x="971600" y="5157192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9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자유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게시판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227464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461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BoardContent.jsp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게시물 내용창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목록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수정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삭제 버튼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등록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댓글 작성칸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endParaRPr lang="en-US" altLang="ko-KR" sz="110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550"/>
          <a:stretch>
            <a:fillRect/>
          </a:stretch>
        </p:blipFill>
        <p:spPr>
          <a:xfrm>
            <a:off x="528024" y="2564904"/>
            <a:ext cx="6492247" cy="3024336"/>
          </a:xfrm>
          <a:prstGeom prst="rect">
            <a:avLst/>
          </a:prstGeom>
        </p:spPr>
      </p:pic>
      <p:sp>
        <p:nvSpPr>
          <p:cNvPr id="9" name="TextBox 107"/>
          <p:cNvSpPr txBox="1"/>
          <p:nvPr/>
        </p:nvSpPr>
        <p:spPr>
          <a:xfrm flipH="1">
            <a:off x="3707904" y="2420888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</a:p>
        </p:txBody>
      </p:sp>
      <p:cxnSp>
        <p:nvCxnSpPr>
          <p:cNvPr id="10" name="직선 화살표 연결선 202"/>
          <p:cNvCxnSpPr>
            <a:stCxn id="9" idx="1"/>
          </p:cNvCxnSpPr>
          <p:nvPr/>
        </p:nvCxnSpPr>
        <p:spPr>
          <a:xfrm flipV="1">
            <a:off x="4067945" y="2600905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7"/>
          <p:cNvSpPr txBox="1"/>
          <p:nvPr/>
        </p:nvSpPr>
        <p:spPr>
          <a:xfrm>
            <a:off x="589131" y="1916832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</a:p>
        </p:txBody>
      </p:sp>
      <p:cxnSp>
        <p:nvCxnSpPr>
          <p:cNvPr id="12" name="직선 화살표 연결선 202"/>
          <p:cNvCxnSpPr>
            <a:stCxn id="11" idx="2"/>
          </p:cNvCxnSpPr>
          <p:nvPr/>
        </p:nvCxnSpPr>
        <p:spPr>
          <a:xfrm rot="16200000" flipH="1">
            <a:off x="614037" y="2414544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7"/>
          <p:cNvSpPr txBox="1"/>
          <p:nvPr/>
        </p:nvSpPr>
        <p:spPr>
          <a:xfrm>
            <a:off x="1536449" y="219751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</a:p>
        </p:txBody>
      </p:sp>
      <p:cxnSp>
        <p:nvCxnSpPr>
          <p:cNvPr id="14" name="직선 화살표 연결선 202"/>
          <p:cNvCxnSpPr>
            <a:stCxn id="13" idx="2"/>
          </p:cNvCxnSpPr>
          <p:nvPr/>
        </p:nvCxnSpPr>
        <p:spPr>
          <a:xfrm rot="16200000" flipH="1">
            <a:off x="1561356" y="2695228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7"/>
          <p:cNvSpPr txBox="1"/>
          <p:nvPr/>
        </p:nvSpPr>
        <p:spPr>
          <a:xfrm flipH="1">
            <a:off x="6012160" y="4509120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</a:p>
        </p:txBody>
      </p:sp>
      <p:cxnSp>
        <p:nvCxnSpPr>
          <p:cNvPr id="16" name="직선 화살표 연결선 202"/>
          <p:cNvCxnSpPr>
            <a:stCxn id="15" idx="0"/>
          </p:cNvCxnSpPr>
          <p:nvPr/>
        </p:nvCxnSpPr>
        <p:spPr>
          <a:xfrm rot="16200000">
            <a:off x="6048164" y="4401108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7"/>
          <p:cNvSpPr txBox="1"/>
          <p:nvPr/>
        </p:nvSpPr>
        <p:spPr>
          <a:xfrm flipH="1">
            <a:off x="4572000" y="2780928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</a:p>
        </p:txBody>
      </p:sp>
      <p:cxnSp>
        <p:nvCxnSpPr>
          <p:cNvPr id="18" name="직선 화살표 연결선 202"/>
          <p:cNvCxnSpPr>
            <a:stCxn id="17" idx="1"/>
          </p:cNvCxnSpPr>
          <p:nvPr/>
        </p:nvCxnSpPr>
        <p:spPr>
          <a:xfrm flipV="1">
            <a:off x="4932041" y="2960945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 flipH="1">
            <a:off x="539552" y="3245898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</a:p>
        </p:txBody>
      </p:sp>
      <p:cxnSp>
        <p:nvCxnSpPr>
          <p:cNvPr id="20" name="직선 화살표 연결선 202"/>
          <p:cNvCxnSpPr>
            <a:stCxn id="19" idx="1"/>
          </p:cNvCxnSpPr>
          <p:nvPr/>
        </p:nvCxnSpPr>
        <p:spPr>
          <a:xfrm flipV="1">
            <a:off x="899593" y="3425915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4"/>
          <p:cNvSpPr txBox="1"/>
          <p:nvPr/>
        </p:nvSpPr>
        <p:spPr>
          <a:xfrm>
            <a:off x="7135191" y="3749372"/>
            <a:ext cx="1685281" cy="193514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4.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text(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내용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출력창</a:t>
            </a: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목록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자유게시판 목록화면 출력</a:t>
            </a: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수정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회원이 작성한 게시물 수정 페이지로 이동</a:t>
            </a: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삭제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회원이 작성한 게시물 삭제</a:t>
            </a: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6. text(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댓글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출력창</a:t>
            </a: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   Buttoin(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등록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댓글이 작성됨</a:t>
            </a:r>
          </a:p>
        </p:txBody>
      </p:sp>
      <p:sp>
        <p:nvSpPr>
          <p:cNvPr id="24" name="TextBox 107"/>
          <p:cNvSpPr txBox="1"/>
          <p:nvPr/>
        </p:nvSpPr>
        <p:spPr>
          <a:xfrm flipH="1">
            <a:off x="5004048" y="4653136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7</a:t>
            </a:r>
          </a:p>
        </p:txBody>
      </p:sp>
      <p:cxnSp>
        <p:nvCxnSpPr>
          <p:cNvPr id="25" name="직선 화살표 연결선 202"/>
          <p:cNvCxnSpPr>
            <a:stCxn id="24" idx="0"/>
          </p:cNvCxnSpPr>
          <p:nvPr/>
        </p:nvCxnSpPr>
        <p:spPr>
          <a:xfrm rot="16200000">
            <a:off x="5040052" y="4545124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자유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게시판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461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BoardModify.jsp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게시물 수정창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취소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등록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endParaRPr lang="en-US" altLang="ko-KR" sz="110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877" y="2595807"/>
            <a:ext cx="6572395" cy="3425480"/>
          </a:xfrm>
          <a:prstGeom prst="rect">
            <a:avLst/>
          </a:prstGeom>
        </p:spPr>
      </p:pic>
      <p:sp>
        <p:nvSpPr>
          <p:cNvPr id="8" name="TextBox 107"/>
          <p:cNvSpPr txBox="1"/>
          <p:nvPr/>
        </p:nvSpPr>
        <p:spPr>
          <a:xfrm flipH="1">
            <a:off x="3059832" y="2564904"/>
            <a:ext cx="360041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</a:p>
        </p:txBody>
      </p:sp>
      <p:cxnSp>
        <p:nvCxnSpPr>
          <p:cNvPr id="9" name="직선 화살표 연결선 202"/>
          <p:cNvCxnSpPr>
            <a:stCxn id="8" idx="1"/>
          </p:cNvCxnSpPr>
          <p:nvPr/>
        </p:nvCxnSpPr>
        <p:spPr>
          <a:xfrm flipV="1">
            <a:off x="3419873" y="2744921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07"/>
          <p:cNvSpPr txBox="1"/>
          <p:nvPr/>
        </p:nvSpPr>
        <p:spPr>
          <a:xfrm>
            <a:off x="589131" y="1916832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</a:p>
        </p:txBody>
      </p:sp>
      <p:cxnSp>
        <p:nvCxnSpPr>
          <p:cNvPr id="11" name="직선 화살표 연결선 202"/>
          <p:cNvCxnSpPr>
            <a:stCxn id="10" idx="2"/>
          </p:cNvCxnSpPr>
          <p:nvPr/>
        </p:nvCxnSpPr>
        <p:spPr>
          <a:xfrm rot="16200000" flipH="1">
            <a:off x="614037" y="2414544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7"/>
          <p:cNvSpPr txBox="1"/>
          <p:nvPr/>
        </p:nvSpPr>
        <p:spPr>
          <a:xfrm>
            <a:off x="1619672" y="291759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</a:p>
        </p:txBody>
      </p:sp>
      <p:cxnSp>
        <p:nvCxnSpPr>
          <p:cNvPr id="13" name="직선 화살표 연결선 202"/>
          <p:cNvCxnSpPr>
            <a:stCxn id="12" idx="1"/>
          </p:cNvCxnSpPr>
          <p:nvPr/>
        </p:nvCxnSpPr>
        <p:spPr>
          <a:xfrm rot="10800000" flipV="1">
            <a:off x="1259632" y="3101290"/>
            <a:ext cx="360040" cy="396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07"/>
          <p:cNvSpPr txBox="1"/>
          <p:nvPr/>
        </p:nvSpPr>
        <p:spPr>
          <a:xfrm>
            <a:off x="1813267" y="537321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</a:p>
        </p:txBody>
      </p:sp>
      <p:cxnSp>
        <p:nvCxnSpPr>
          <p:cNvPr id="19" name="직선 화살표 연결선 202"/>
          <p:cNvCxnSpPr>
            <a:stCxn id="18" idx="1"/>
          </p:cNvCxnSpPr>
          <p:nvPr/>
        </p:nvCxnSpPr>
        <p:spPr>
          <a:xfrm rot="10800000">
            <a:off x="1453227" y="5524580"/>
            <a:ext cx="360040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07"/>
          <p:cNvSpPr txBox="1"/>
          <p:nvPr/>
        </p:nvSpPr>
        <p:spPr>
          <a:xfrm>
            <a:off x="2267744" y="257608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</a:p>
        </p:txBody>
      </p:sp>
      <p:cxnSp>
        <p:nvCxnSpPr>
          <p:cNvPr id="21" name="직선 화살표 연결선 202"/>
          <p:cNvCxnSpPr>
            <a:stCxn id="20" idx="2"/>
          </p:cNvCxnSpPr>
          <p:nvPr/>
        </p:nvCxnSpPr>
        <p:spPr>
          <a:xfrm rot="16200000" flipH="1">
            <a:off x="2292650" y="3073798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4"/>
          <p:cNvSpPr txBox="1"/>
          <p:nvPr/>
        </p:nvSpPr>
        <p:spPr>
          <a:xfrm>
            <a:off x="7135191" y="3749372"/>
            <a:ext cx="1685281" cy="159224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4.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text(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제목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출력창</a:t>
            </a: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text(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내용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출력창</a:t>
            </a: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취소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작성자가 쓴 게시물 출력</a:t>
            </a: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등록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작성된 게시물이 삭제되고 수정한 게시물을 출력함</a:t>
            </a: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185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자유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게시판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223654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BoardContent.jsp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게시물 내용창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목록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신고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등록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댓글 작성칸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댓글 내용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수정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삭제</a:t>
                      </a:r>
                      <a:endParaRPr lang="en-US" altLang="ko-KR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130" b="6980"/>
          <a:stretch>
            <a:fillRect/>
          </a:stretch>
        </p:blipFill>
        <p:spPr>
          <a:xfrm>
            <a:off x="565058" y="2564904"/>
            <a:ext cx="6416938" cy="2880320"/>
          </a:xfrm>
          <a:prstGeom prst="rect">
            <a:avLst/>
          </a:prstGeom>
        </p:spPr>
      </p:pic>
      <p:sp>
        <p:nvSpPr>
          <p:cNvPr id="13" name="TextBox 107"/>
          <p:cNvSpPr txBox="1"/>
          <p:nvPr/>
        </p:nvSpPr>
        <p:spPr>
          <a:xfrm flipH="1">
            <a:off x="4788023" y="2453811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4" name="직선 화살표 연결선 202"/>
          <p:cNvCxnSpPr>
            <a:stCxn id="13" idx="1"/>
          </p:cNvCxnSpPr>
          <p:nvPr/>
        </p:nvCxnSpPr>
        <p:spPr>
          <a:xfrm flipV="1">
            <a:off x="5148064" y="2633828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7"/>
          <p:cNvSpPr txBox="1"/>
          <p:nvPr/>
        </p:nvSpPr>
        <p:spPr>
          <a:xfrm>
            <a:off x="1453227" y="1909484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6" name="직선 화살표 연결선 202"/>
          <p:cNvCxnSpPr>
            <a:stCxn id="15" idx="2"/>
          </p:cNvCxnSpPr>
          <p:nvPr/>
        </p:nvCxnSpPr>
        <p:spPr>
          <a:xfrm rot="16200000" flipH="1">
            <a:off x="1478133" y="2407196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7"/>
          <p:cNvSpPr txBox="1"/>
          <p:nvPr/>
        </p:nvSpPr>
        <p:spPr>
          <a:xfrm>
            <a:off x="2400545" y="219016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8" name="직선 화살표 연결선 202"/>
          <p:cNvCxnSpPr>
            <a:stCxn id="17" idx="2"/>
          </p:cNvCxnSpPr>
          <p:nvPr/>
        </p:nvCxnSpPr>
        <p:spPr>
          <a:xfrm rot="16200000" flipH="1">
            <a:off x="2425452" y="2687880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>
            <a:off x="2461339" y="497349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7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>
            <a:stCxn id="19" idx="1"/>
          </p:cNvCxnSpPr>
          <p:nvPr/>
        </p:nvCxnSpPr>
        <p:spPr>
          <a:xfrm rot="10800000">
            <a:off x="2101299" y="5124862"/>
            <a:ext cx="360040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7"/>
          <p:cNvSpPr txBox="1"/>
          <p:nvPr/>
        </p:nvSpPr>
        <p:spPr>
          <a:xfrm flipH="1">
            <a:off x="6012160" y="4509120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4" name="직선 화살표 연결선 202"/>
          <p:cNvCxnSpPr>
            <a:stCxn id="23" idx="0"/>
          </p:cNvCxnSpPr>
          <p:nvPr/>
        </p:nvCxnSpPr>
        <p:spPr>
          <a:xfrm rot="16200000">
            <a:off x="6048164" y="4401108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07"/>
          <p:cNvSpPr txBox="1"/>
          <p:nvPr/>
        </p:nvSpPr>
        <p:spPr>
          <a:xfrm>
            <a:off x="2411760" y="4573780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6" name="직선 화살표 연결선 202"/>
          <p:cNvCxnSpPr>
            <a:stCxn id="25" idx="1"/>
          </p:cNvCxnSpPr>
          <p:nvPr/>
        </p:nvCxnSpPr>
        <p:spPr>
          <a:xfrm rot="10800000">
            <a:off x="2051720" y="4725144"/>
            <a:ext cx="360040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07"/>
          <p:cNvSpPr txBox="1"/>
          <p:nvPr/>
        </p:nvSpPr>
        <p:spPr>
          <a:xfrm flipH="1">
            <a:off x="5076056" y="4581128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8" name="직선 화살표 연결선 202"/>
          <p:cNvCxnSpPr>
            <a:stCxn id="27" idx="0"/>
          </p:cNvCxnSpPr>
          <p:nvPr/>
        </p:nvCxnSpPr>
        <p:spPr>
          <a:xfrm rot="16200000">
            <a:off x="5112060" y="4473116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70"/>
          <p:cNvSpPr txBox="1"/>
          <p:nvPr/>
        </p:nvSpPr>
        <p:spPr>
          <a:xfrm>
            <a:off x="7135191" y="3789040"/>
            <a:ext cx="1757289" cy="2095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3.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목록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자유게시판 목록화면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신고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신고페이지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6.</a:t>
            </a:r>
            <a:r>
              <a:rPr lang="ko-KR" altLang="en-US" sz="1100">
                <a:solidFill>
                  <a:prstClr val="black"/>
                </a:solidFill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작성자</a:t>
            </a:r>
            <a:r>
              <a:rPr lang="en-US" altLang="ko-KR" sz="1100">
                <a:solidFill>
                  <a:prstClr val="black"/>
                </a:solidFill>
              </a:rPr>
              <a:t>)</a:t>
            </a:r>
            <a:r>
              <a:rPr lang="ko-KR" altLang="en-US" sz="1100">
                <a:solidFill>
                  <a:prstClr val="black"/>
                </a:solidFill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:</a:t>
            </a:r>
            <a:r>
              <a:rPr lang="ko-KR" altLang="en-US" sz="1100">
                <a:solidFill>
                  <a:prstClr val="black"/>
                </a:solidFill>
              </a:rPr>
              <a:t> 출력</a:t>
            </a:r>
            <a:endParaRPr lang="ko-KR" altLang="en-US" sz="110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>
                <a:solidFill>
                  <a:prstClr val="black"/>
                </a:solidFill>
              </a:rPr>
              <a:t>  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작성일</a:t>
            </a:r>
            <a:r>
              <a:rPr lang="en-US" altLang="ko-KR" sz="1100">
                <a:solidFill>
                  <a:prstClr val="black"/>
                </a:solidFill>
              </a:rPr>
              <a:t>)</a:t>
            </a:r>
            <a:r>
              <a:rPr lang="ko-KR" altLang="en-US" sz="1100">
                <a:solidFill>
                  <a:prstClr val="black"/>
                </a:solidFill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:</a:t>
            </a:r>
            <a:r>
              <a:rPr lang="ko-KR" altLang="en-US" sz="1100">
                <a:solidFill>
                  <a:prstClr val="black"/>
                </a:solidFill>
              </a:rPr>
              <a:t> 출력</a:t>
            </a:r>
            <a:endParaRPr lang="ko-KR" altLang="en-US" sz="1100">
              <a:solidFill>
                <a:prstClr val="black"/>
              </a:solidFill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Text(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댓글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출력창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   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수정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댓글 수정함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   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삭제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댓글이 삭제됨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자유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게시판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461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BoardContent.jsp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댓글 작성칸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수정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취소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하단바메뉴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1294" y="2420888"/>
            <a:ext cx="6508977" cy="3387637"/>
          </a:xfrm>
          <a:prstGeom prst="rect">
            <a:avLst/>
          </a:prstGeom>
        </p:spPr>
      </p:pic>
      <p:sp>
        <p:nvSpPr>
          <p:cNvPr id="8" name="TextBox 107"/>
          <p:cNvSpPr txBox="1"/>
          <p:nvPr/>
        </p:nvSpPr>
        <p:spPr>
          <a:xfrm flipH="1">
            <a:off x="1547663" y="3248983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548CD0"/>
                </a:solidFill>
              </a:rPr>
              <a:t>1</a:t>
            </a:r>
          </a:p>
        </p:txBody>
      </p:sp>
      <p:cxnSp>
        <p:nvCxnSpPr>
          <p:cNvPr id="9" name="직선 화살표 연결선 202"/>
          <p:cNvCxnSpPr>
            <a:stCxn id="8" idx="1"/>
          </p:cNvCxnSpPr>
          <p:nvPr/>
        </p:nvCxnSpPr>
        <p:spPr>
          <a:xfrm flipV="1">
            <a:off x="1907704" y="3429000"/>
            <a:ext cx="360039" cy="3084"/>
          </a:xfrm>
          <a:prstGeom prst="straightConnector1">
            <a:avLst/>
          </a:prstGeom>
          <a:ln>
            <a:solidFill>
              <a:srgbClr val="548CD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0" name="TextBox 107"/>
          <p:cNvSpPr txBox="1"/>
          <p:nvPr/>
        </p:nvSpPr>
        <p:spPr>
          <a:xfrm flipH="1">
            <a:off x="1547664" y="3782876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548CD0"/>
                </a:solidFill>
              </a:rPr>
              <a:t>2</a:t>
            </a:r>
          </a:p>
        </p:txBody>
      </p:sp>
      <p:cxnSp>
        <p:nvCxnSpPr>
          <p:cNvPr id="11" name="직선 화살표 연결선 202"/>
          <p:cNvCxnSpPr>
            <a:stCxn id="10" idx="1"/>
          </p:cNvCxnSpPr>
          <p:nvPr/>
        </p:nvCxnSpPr>
        <p:spPr>
          <a:xfrm flipV="1">
            <a:off x="1907705" y="3962893"/>
            <a:ext cx="360039" cy="3084"/>
          </a:xfrm>
          <a:prstGeom prst="straightConnector1">
            <a:avLst/>
          </a:prstGeom>
          <a:ln>
            <a:solidFill>
              <a:srgbClr val="548C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7"/>
          <p:cNvSpPr txBox="1"/>
          <p:nvPr/>
        </p:nvSpPr>
        <p:spPr>
          <a:xfrm flipH="1">
            <a:off x="1043608" y="6014035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</a:p>
        </p:txBody>
      </p:sp>
      <p:cxnSp>
        <p:nvCxnSpPr>
          <p:cNvPr id="13" name="직선 화살표 연결선 202"/>
          <p:cNvCxnSpPr>
            <a:stCxn id="12" idx="0"/>
          </p:cNvCxnSpPr>
          <p:nvPr/>
        </p:nvCxnSpPr>
        <p:spPr>
          <a:xfrm rot="16200000">
            <a:off x="1079612" y="5906023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0"/>
          <p:cNvSpPr txBox="1"/>
          <p:nvPr/>
        </p:nvSpPr>
        <p:spPr>
          <a:xfrm>
            <a:off x="7135191" y="3789040"/>
            <a:ext cx="1757289" cy="125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1.</a:t>
            </a:r>
            <a:r>
              <a:rPr lang="ko-KR" altLang="en-US" sz="1100">
                <a:solidFill>
                  <a:prstClr val="black"/>
                </a:solidFill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내용</a:t>
            </a:r>
            <a:r>
              <a:rPr lang="en-US" altLang="ko-KR" sz="1100">
                <a:solidFill>
                  <a:prstClr val="black"/>
                </a:solidFill>
              </a:rPr>
              <a:t>)</a:t>
            </a:r>
            <a:r>
              <a:rPr lang="ko-KR" altLang="en-US" sz="1100">
                <a:solidFill>
                  <a:prstClr val="black"/>
                </a:solidFill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:</a:t>
            </a:r>
            <a:r>
              <a:rPr lang="ko-KR" altLang="en-US" sz="1100">
                <a:solidFill>
                  <a:prstClr val="black"/>
                </a:solidFill>
              </a:rPr>
              <a:t> 입력창</a:t>
            </a: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 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수정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수정 된 댓글이 게시물창에 출력됨</a:t>
            </a: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   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취소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게시물창이 출력됨</a:t>
            </a:r>
          </a:p>
          <a:p>
            <a:pPr marL="228600" indent="-228600">
              <a:defRPr/>
            </a:pP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</p:spTree>
    <p:extLst>
      <p:ext uri="{BB962C8B-B14F-4D97-AF65-F5344CB8AC3E}">
        <p14:creationId xmlns:p14="http://schemas.microsoft.com/office/powerpoint/2010/main" val="35782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69AE26A-5E13-45C4-8CE6-3E0B9573AECA}"/>
              </a:ext>
            </a:extLst>
          </p:cNvPr>
          <p:cNvSpPr/>
          <p:nvPr/>
        </p:nvSpPr>
        <p:spPr>
          <a:xfrm>
            <a:off x="6316725" y="1644201"/>
            <a:ext cx="2700105" cy="3240360"/>
          </a:xfrm>
          <a:prstGeom prst="rect">
            <a:avLst/>
          </a:prstGeom>
          <a:solidFill>
            <a:srgbClr val="E5FB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양쪽 모서리가 둥근 사각형 158"/>
          <p:cNvSpPr/>
          <p:nvPr/>
        </p:nvSpPr>
        <p:spPr>
          <a:xfrm>
            <a:off x="0" y="6713577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6" name="직사각형 165"/>
          <p:cNvSpPr/>
          <p:nvPr/>
        </p:nvSpPr>
        <p:spPr>
          <a:xfrm>
            <a:off x="2411760" y="446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</a:t>
            </a:r>
            <a:r>
              <a:rPr lang="ko-KR" altLang="en-US" sz="36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조사</a:t>
            </a:r>
            <a:endParaRPr lang="ko-KR" altLang="en-US" sz="36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D8ECF07-BA12-4981-B23E-EB10870027B5}"/>
              </a:ext>
            </a:extLst>
          </p:cNvPr>
          <p:cNvSpPr/>
          <p:nvPr/>
        </p:nvSpPr>
        <p:spPr>
          <a:xfrm>
            <a:off x="-252536" y="59399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타 룸메이트 매칭 사이트 </a:t>
            </a:r>
            <a:r>
              <a:rPr lang="ko-KR" altLang="en-US" sz="2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조사</a:t>
            </a:r>
            <a:endParaRPr lang="ko-KR" altLang="en-US" sz="2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순서도: 수동 입력 26">
            <a:extLst>
              <a:ext uri="{FF2B5EF4-FFF2-40B4-BE49-F238E27FC236}">
                <a16:creationId xmlns="" xmlns:a16="http://schemas.microsoft.com/office/drawing/2014/main" id="{5FE828BC-D00A-4F6D-8A90-3554627B8532}"/>
              </a:ext>
            </a:extLst>
          </p:cNvPr>
          <p:cNvSpPr/>
          <p:nvPr/>
        </p:nvSpPr>
        <p:spPr>
          <a:xfrm>
            <a:off x="6324777" y="2852936"/>
            <a:ext cx="2687299" cy="2019254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단점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모바일 어플 상에서만 지원이 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수요가 적어 어플이 활성화 되어 있지 않다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A3AFB0F-E553-487C-92D2-53515FD9B834}"/>
              </a:ext>
            </a:extLst>
          </p:cNvPr>
          <p:cNvSpPr txBox="1"/>
          <p:nvPr/>
        </p:nvSpPr>
        <p:spPr>
          <a:xfrm>
            <a:off x="6392973" y="1807355"/>
            <a:ext cx="2479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룸메이트 구하기 기능에 충실하여 사용이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09D3FC6-306B-49D6-A32E-4FB1E3B32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37" y="1117164"/>
            <a:ext cx="3168524" cy="525842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E7DDF8EC-0D79-48F4-8D3A-235758513875}"/>
              </a:ext>
            </a:extLst>
          </p:cNvPr>
          <p:cNvSpPr/>
          <p:nvPr/>
        </p:nvSpPr>
        <p:spPr>
          <a:xfrm>
            <a:off x="4942617" y="6010755"/>
            <a:ext cx="2136532" cy="3533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어플리케이션 옆방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5726FABD-8704-41DF-9CA0-E1C48A9278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41"/>
            <a:ext cx="1038746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3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신고</a:t>
              </a:r>
              <a:r>
                <a:rPr lang="ko-KR" altLang="en-US" sz="4000" b="1">
                  <a:solidFill>
                    <a:schemeClr val="lt1"/>
                  </a:solidFill>
                  <a:latin typeface="HYGothic-Extra"/>
                  <a:ea typeface="HYGothic-Extra"/>
                </a:rPr>
                <a:t>하기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reportRegist.jsp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비관리자공통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신고 입력창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수정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취소</a:t>
                      </a: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70"/>
          <p:cNvSpPr txBox="1"/>
          <p:nvPr/>
        </p:nvSpPr>
        <p:spPr>
          <a:xfrm>
            <a:off x="7135191" y="3789040"/>
            <a:ext cx="1757289" cy="142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3.</a:t>
            </a:r>
            <a:r>
              <a:rPr lang="ko-KR" altLang="en-US" sz="1100">
                <a:solidFill>
                  <a:prstClr val="black"/>
                </a:solidFill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내용</a:t>
            </a:r>
            <a:r>
              <a:rPr lang="en-US" altLang="ko-KR" sz="1100">
                <a:solidFill>
                  <a:prstClr val="black"/>
                </a:solidFill>
              </a:rPr>
              <a:t>)</a:t>
            </a:r>
            <a:r>
              <a:rPr lang="ko-KR" altLang="en-US" sz="1100">
                <a:solidFill>
                  <a:prstClr val="black"/>
                </a:solidFill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:</a:t>
            </a:r>
            <a:r>
              <a:rPr lang="ko-KR" altLang="en-US" sz="1100">
                <a:solidFill>
                  <a:prstClr val="black"/>
                </a:solidFill>
              </a:rPr>
              <a:t> 입력창</a:t>
            </a:r>
            <a:endParaRPr lang="ko-KR" altLang="en-US" sz="1100">
              <a:solidFill>
                <a:prstClr val="black"/>
              </a:solidFill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4. 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등록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게시물 게시자의 데이터가 신고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DB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에 저장됨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자유게시판 화면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   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취소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게시물창이 출력됨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2783" y="2780928"/>
            <a:ext cx="6442451" cy="2480192"/>
          </a:xfrm>
          <a:prstGeom prst="rect">
            <a:avLst/>
          </a:prstGeom>
        </p:spPr>
      </p:pic>
      <p:sp>
        <p:nvSpPr>
          <p:cNvPr id="8" name="TextBox 107"/>
          <p:cNvSpPr txBox="1"/>
          <p:nvPr/>
        </p:nvSpPr>
        <p:spPr>
          <a:xfrm flipH="1">
            <a:off x="467543" y="3245898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548cd0"/>
                </a:solidFill>
              </a:rPr>
              <a:t>3</a:t>
            </a:r>
            <a:endParaRPr lang="en-US" altLang="ko-KR">
              <a:solidFill>
                <a:srgbClr val="548cd0"/>
              </a:solidFill>
            </a:endParaRPr>
          </a:p>
        </p:txBody>
      </p:sp>
      <p:cxnSp>
        <p:nvCxnSpPr>
          <p:cNvPr id="9" name="직선 화살표 연결선 202"/>
          <p:cNvCxnSpPr>
            <a:stCxn id="8" idx="1"/>
          </p:cNvCxnSpPr>
          <p:nvPr/>
        </p:nvCxnSpPr>
        <p:spPr>
          <a:xfrm flipV="1">
            <a:off x="827584" y="3425915"/>
            <a:ext cx="360039" cy="3084"/>
          </a:xfrm>
          <a:prstGeom prst="straightConnector1">
            <a:avLst/>
          </a:prstGeom>
          <a:ln>
            <a:solidFill>
              <a:srgbClr val="548cd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0" name="TextBox 107"/>
          <p:cNvSpPr txBox="1"/>
          <p:nvPr/>
        </p:nvSpPr>
        <p:spPr>
          <a:xfrm flipH="1">
            <a:off x="467545" y="3596689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548cd0"/>
                </a:solidFill>
              </a:rPr>
              <a:t>4</a:t>
            </a:r>
            <a:endParaRPr lang="en-US" altLang="ko-KR">
              <a:solidFill>
                <a:srgbClr val="548cd0"/>
              </a:solidFill>
            </a:endParaRPr>
          </a:p>
        </p:txBody>
      </p:sp>
      <p:cxnSp>
        <p:nvCxnSpPr>
          <p:cNvPr id="11" name="직선 화살표 연결선 202"/>
          <p:cNvCxnSpPr>
            <a:stCxn id="10" idx="1"/>
          </p:cNvCxnSpPr>
          <p:nvPr/>
        </p:nvCxnSpPr>
        <p:spPr>
          <a:xfrm flipV="1">
            <a:off x="827586" y="3776706"/>
            <a:ext cx="360039" cy="3084"/>
          </a:xfrm>
          <a:prstGeom prst="straightConnector1">
            <a:avLst/>
          </a:prstGeom>
          <a:ln>
            <a:solidFill>
              <a:srgbClr val="548c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07"/>
          <p:cNvSpPr txBox="1"/>
          <p:nvPr/>
        </p:nvSpPr>
        <p:spPr>
          <a:xfrm>
            <a:off x="517123" y="212550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7" name="직선 화살표 연결선 202"/>
          <p:cNvCxnSpPr>
            <a:stCxn id="16" idx="2"/>
          </p:cNvCxnSpPr>
          <p:nvPr/>
        </p:nvCxnSpPr>
        <p:spPr>
          <a:xfrm rot="16200000" flipH="1">
            <a:off x="542029" y="2623220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07"/>
          <p:cNvSpPr txBox="1"/>
          <p:nvPr/>
        </p:nvSpPr>
        <p:spPr>
          <a:xfrm>
            <a:off x="4572000" y="214403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9" name="직선 화살표 연결선 202"/>
          <p:cNvCxnSpPr>
            <a:stCxn id="18" idx="2"/>
          </p:cNvCxnSpPr>
          <p:nvPr/>
        </p:nvCxnSpPr>
        <p:spPr>
          <a:xfrm rot="16200000" flipH="1">
            <a:off x="4596906" y="2641750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745232" y="2132856"/>
            <a:ext cx="7427168" cy="1170604"/>
            <a:chOff x="457200" y="16850"/>
            <a:chExt cx="8229600" cy="1400787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08395" y="16850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40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HYGothic-Extra"/>
                  <a:ea typeface="HYGothic-Extra"/>
                </a:rPr>
                <a:t>방구매자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75856" y="3140968"/>
            <a:ext cx="2592288" cy="905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룸메이트매칭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검색하기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>
              <a:defRPr/>
            </a:pP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3481536" y="2943420"/>
            <a:ext cx="2736304" cy="72008"/>
            <a:chOff x="3563888" y="2924944"/>
            <a:chExt cx="2232248" cy="72008"/>
          </a:xfrm>
        </p:grpSpPr>
        <p:cxnSp>
          <p:nvCxnSpPr>
            <p:cNvPr id="8" name="직선 연결선 95"/>
            <p:cNvCxnSpPr/>
            <p:nvPr/>
          </p:nvCxnSpPr>
          <p:spPr>
            <a:xfrm>
              <a:off x="3563888" y="2924944"/>
              <a:ext cx="2232248" cy="0"/>
            </a:xfrm>
            <a:prstGeom prst="line">
              <a:avLst/>
            </a:prstGeom>
            <a:ln w="171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95"/>
            <p:cNvCxnSpPr/>
            <p:nvPr/>
          </p:nvCxnSpPr>
          <p:spPr>
            <a:xfrm>
              <a:off x="3563888" y="2996952"/>
              <a:ext cx="223224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매칭 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시스템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/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673142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0" i="0" u="none" strike="noStrike" kern="1200" spc="0">
                          <a:solidFill>
                            <a:srgbClr val="000000"/>
                          </a:solidFill>
                          <a:latin typeface="Malgun Gothic"/>
                          <a:ea typeface="Gulim"/>
                          <a:cs typeface="Arial"/>
                        </a:rPr>
                        <a:t>MatchingRegist</a:t>
                      </a: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방구매자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해당메뉴제목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select 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버튼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체크박스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select 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중요도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기능수행버튼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등록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기능수행버튼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주소검색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2.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 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select(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직업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 : </a:t>
                      </a:r>
                      <a:r>
                        <a:rPr lang="ko-KR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선택창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select(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취침시간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 :</a:t>
                      </a:r>
                      <a:r>
                        <a:rPr lang="ko-KR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선택창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select(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기상시간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 :</a:t>
                      </a:r>
                      <a:r>
                        <a:rPr lang="ko-KR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선택창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DX단선고딕 Th"/>
                        <a:ea typeface="DX단선고딕 Th"/>
                        <a:cs typeface="Arial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select(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성격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):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선택창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select(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청소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):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선택창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checkbox(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성별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):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선택창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select(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지역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):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출력창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select(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지역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):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선택창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3.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 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checkbox(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음식취향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):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선택창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4.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 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select(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중요도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):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DX단선고딕 Th"/>
                          <a:ea typeface="DX단선고딕 Th"/>
                          <a:cs typeface="Arial"/>
                        </a:rPr>
                        <a:t>선택창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 spc="0">
                          <a:latin typeface="DX단선고딕 Th"/>
                          <a:ea typeface="DX단선고딕 Th"/>
                        </a:rPr>
                        <a:t>5.</a:t>
                      </a:r>
                      <a:r>
                        <a:rPr lang="ko-KR" altLang="en-US" sz="1100" spc="0">
                          <a:latin typeface="DX단선고딕 Th"/>
                          <a:ea typeface="DX단선고딕 Th"/>
                        </a:rPr>
                        <a:t> </a:t>
                      </a:r>
                      <a:r>
                        <a:rPr lang="en-US" altLang="ko-KR" sz="1100" spc="0">
                          <a:latin typeface="DX단선고딕 Th"/>
                          <a:ea typeface="DX단선고딕 Th"/>
                        </a:rPr>
                        <a:t>button(</a:t>
                      </a:r>
                      <a:r>
                        <a:rPr lang="ko-KR" altLang="en-US" sz="1100" spc="0">
                          <a:latin typeface="DX단선고딕 Th"/>
                          <a:ea typeface="DX단선고딕 Th"/>
                        </a:rPr>
                        <a:t>등록</a:t>
                      </a:r>
                      <a:r>
                        <a:rPr lang="en-US" altLang="ko-KR" sz="1100" spc="0">
                          <a:latin typeface="DX단선고딕 Th"/>
                          <a:ea typeface="DX단선고딕 Th"/>
                        </a:rPr>
                        <a:t>) : </a:t>
                      </a:r>
                      <a:r>
                        <a:rPr lang="ko-KR" altLang="en-US" sz="1100"/>
                        <a:t>나의매칭정보창 출력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7664" y="1735466"/>
            <a:ext cx="3960440" cy="25897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79712" y="4321009"/>
            <a:ext cx="3672408" cy="2276343"/>
          </a:xfrm>
          <a:prstGeom prst="rect">
            <a:avLst/>
          </a:prstGeom>
        </p:spPr>
      </p:pic>
      <p:sp>
        <p:nvSpPr>
          <p:cNvPr id="8" name="TextBox 107"/>
          <p:cNvSpPr txBox="1"/>
          <p:nvPr/>
        </p:nvSpPr>
        <p:spPr>
          <a:xfrm flipH="1">
            <a:off x="827583" y="1805739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</a:p>
        </p:txBody>
      </p:sp>
      <p:cxnSp>
        <p:nvCxnSpPr>
          <p:cNvPr id="9" name="직선 화살표 연결선 202"/>
          <p:cNvCxnSpPr>
            <a:stCxn id="8" idx="1"/>
          </p:cNvCxnSpPr>
          <p:nvPr/>
        </p:nvCxnSpPr>
        <p:spPr>
          <a:xfrm flipV="1">
            <a:off x="1187624" y="1985756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07"/>
          <p:cNvSpPr txBox="1"/>
          <p:nvPr/>
        </p:nvSpPr>
        <p:spPr>
          <a:xfrm flipH="1">
            <a:off x="1187624" y="2702756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</a:p>
        </p:txBody>
      </p:sp>
      <p:cxnSp>
        <p:nvCxnSpPr>
          <p:cNvPr id="11" name="직선 화살표 연결선 202"/>
          <p:cNvCxnSpPr>
            <a:stCxn id="10" idx="1"/>
          </p:cNvCxnSpPr>
          <p:nvPr/>
        </p:nvCxnSpPr>
        <p:spPr>
          <a:xfrm flipV="1">
            <a:off x="1547665" y="2564904"/>
            <a:ext cx="936103" cy="32095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7"/>
          <p:cNvSpPr txBox="1"/>
          <p:nvPr/>
        </p:nvSpPr>
        <p:spPr>
          <a:xfrm flipH="1">
            <a:off x="1259631" y="3969063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</a:p>
        </p:txBody>
      </p:sp>
      <p:cxnSp>
        <p:nvCxnSpPr>
          <p:cNvPr id="13" name="직선 화살표 연결선 202"/>
          <p:cNvCxnSpPr>
            <a:stCxn id="12" idx="1"/>
          </p:cNvCxnSpPr>
          <p:nvPr/>
        </p:nvCxnSpPr>
        <p:spPr>
          <a:xfrm flipV="1">
            <a:off x="1619672" y="3861048"/>
            <a:ext cx="864096" cy="2911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7"/>
          <p:cNvSpPr txBox="1"/>
          <p:nvPr/>
        </p:nvSpPr>
        <p:spPr>
          <a:xfrm flipH="1">
            <a:off x="2915815" y="6201311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</a:p>
        </p:txBody>
      </p:sp>
      <p:cxnSp>
        <p:nvCxnSpPr>
          <p:cNvPr id="15" name="직선 화살표 연결선 202"/>
          <p:cNvCxnSpPr>
            <a:stCxn id="14" idx="1"/>
          </p:cNvCxnSpPr>
          <p:nvPr/>
        </p:nvCxnSpPr>
        <p:spPr>
          <a:xfrm flipV="1">
            <a:off x="3275856" y="6381328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07"/>
          <p:cNvSpPr txBox="1"/>
          <p:nvPr/>
        </p:nvSpPr>
        <p:spPr>
          <a:xfrm>
            <a:off x="5341659" y="248554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</a:p>
        </p:txBody>
      </p:sp>
      <p:cxnSp>
        <p:nvCxnSpPr>
          <p:cNvPr id="17" name="직선 화살표 연결선 202"/>
          <p:cNvCxnSpPr>
            <a:stCxn id="16" idx="1"/>
          </p:cNvCxnSpPr>
          <p:nvPr/>
        </p:nvCxnSpPr>
        <p:spPr>
          <a:xfrm rot="10800000">
            <a:off x="4572000" y="2564904"/>
            <a:ext cx="769659" cy="1043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07"/>
          <p:cNvSpPr txBox="1"/>
          <p:nvPr/>
        </p:nvSpPr>
        <p:spPr>
          <a:xfrm>
            <a:off x="4139952" y="530120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</a:p>
        </p:txBody>
      </p:sp>
      <p:cxnSp>
        <p:nvCxnSpPr>
          <p:cNvPr id="21" name="직선 화살표 연결선 202"/>
          <p:cNvCxnSpPr>
            <a:stCxn id="20" idx="1"/>
          </p:cNvCxnSpPr>
          <p:nvPr/>
        </p:nvCxnSpPr>
        <p:spPr>
          <a:xfrm rot="10800000" flipV="1">
            <a:off x="3635896" y="5484902"/>
            <a:ext cx="504056" cy="3203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7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매칭 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시스템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/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9234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0" i="0" u="none" strike="noStrike" kern="1200" spc="0">
                          <a:solidFill>
                            <a:srgbClr val="000000"/>
                          </a:solidFill>
                          <a:latin typeface="Malgun Gothic"/>
                          <a:ea typeface="Gulim"/>
                          <a:cs typeface="Arial"/>
                        </a:rPr>
                        <a:t>MatchingRead</a:t>
                      </a: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방구매자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게시물 내용창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수정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삭제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매칭하기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6980"/>
          <a:stretch>
            <a:fillRect/>
          </a:stretch>
        </p:blipFill>
        <p:spPr>
          <a:xfrm>
            <a:off x="594471" y="2636912"/>
            <a:ext cx="6353793" cy="2880320"/>
          </a:xfrm>
          <a:prstGeom prst="rect">
            <a:avLst/>
          </a:prstGeom>
        </p:spPr>
      </p:pic>
      <p:sp>
        <p:nvSpPr>
          <p:cNvPr id="7" name="TextBox 107"/>
          <p:cNvSpPr txBox="1"/>
          <p:nvPr/>
        </p:nvSpPr>
        <p:spPr>
          <a:xfrm flipH="1">
            <a:off x="3275855" y="2564904"/>
            <a:ext cx="360041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</a:p>
        </p:txBody>
      </p:sp>
      <p:cxnSp>
        <p:nvCxnSpPr>
          <p:cNvPr id="8" name="직선 화살표 연결선 202"/>
          <p:cNvCxnSpPr>
            <a:stCxn id="7" idx="1"/>
          </p:cNvCxnSpPr>
          <p:nvPr/>
        </p:nvCxnSpPr>
        <p:spPr>
          <a:xfrm flipV="1">
            <a:off x="3635896" y="2744921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7"/>
          <p:cNvSpPr txBox="1"/>
          <p:nvPr/>
        </p:nvSpPr>
        <p:spPr>
          <a:xfrm>
            <a:off x="589131" y="1916832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</a:p>
        </p:txBody>
      </p:sp>
      <p:cxnSp>
        <p:nvCxnSpPr>
          <p:cNvPr id="10" name="직선 화살표 연결선 202"/>
          <p:cNvCxnSpPr>
            <a:stCxn id="9" idx="2"/>
          </p:cNvCxnSpPr>
          <p:nvPr/>
        </p:nvCxnSpPr>
        <p:spPr>
          <a:xfrm rot="16200000" flipH="1">
            <a:off x="614037" y="2414544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7"/>
          <p:cNvSpPr txBox="1"/>
          <p:nvPr/>
        </p:nvSpPr>
        <p:spPr>
          <a:xfrm>
            <a:off x="1536449" y="219751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</a:p>
        </p:txBody>
      </p:sp>
      <p:cxnSp>
        <p:nvCxnSpPr>
          <p:cNvPr id="12" name="직선 화살표 연결선 202"/>
          <p:cNvCxnSpPr>
            <a:stCxn id="11" idx="2"/>
          </p:cNvCxnSpPr>
          <p:nvPr/>
        </p:nvCxnSpPr>
        <p:spPr>
          <a:xfrm rot="16200000" flipH="1">
            <a:off x="1561356" y="2695228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7"/>
          <p:cNvSpPr txBox="1"/>
          <p:nvPr/>
        </p:nvSpPr>
        <p:spPr>
          <a:xfrm flipH="1">
            <a:off x="5148064" y="3062109"/>
            <a:ext cx="360041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</a:p>
        </p:txBody>
      </p:sp>
      <p:cxnSp>
        <p:nvCxnSpPr>
          <p:cNvPr id="14" name="직선 화살표 연결선 202"/>
          <p:cNvCxnSpPr>
            <a:stCxn id="13" idx="1"/>
          </p:cNvCxnSpPr>
          <p:nvPr/>
        </p:nvCxnSpPr>
        <p:spPr>
          <a:xfrm flipV="1">
            <a:off x="5508105" y="3242126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7"/>
          <p:cNvSpPr txBox="1"/>
          <p:nvPr/>
        </p:nvSpPr>
        <p:spPr>
          <a:xfrm flipH="1">
            <a:off x="2411760" y="5222349"/>
            <a:ext cx="360041" cy="366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</a:p>
        </p:txBody>
      </p:sp>
      <p:cxnSp>
        <p:nvCxnSpPr>
          <p:cNvPr id="16" name="직선 화살표 연결선 202"/>
          <p:cNvCxnSpPr>
            <a:stCxn id="15" idx="1"/>
          </p:cNvCxnSpPr>
          <p:nvPr/>
        </p:nvCxnSpPr>
        <p:spPr>
          <a:xfrm flipV="1">
            <a:off x="2771801" y="5402366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7"/>
          <p:cNvSpPr txBox="1"/>
          <p:nvPr/>
        </p:nvSpPr>
        <p:spPr>
          <a:xfrm>
            <a:off x="5413667" y="425341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</a:p>
        </p:txBody>
      </p:sp>
      <p:cxnSp>
        <p:nvCxnSpPr>
          <p:cNvPr id="18" name="직선 화살표 연결선 202"/>
          <p:cNvCxnSpPr>
            <a:stCxn id="17" idx="1"/>
          </p:cNvCxnSpPr>
          <p:nvPr/>
        </p:nvCxnSpPr>
        <p:spPr>
          <a:xfrm rot="10800000">
            <a:off x="5053627" y="4404782"/>
            <a:ext cx="360040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70"/>
          <p:cNvSpPr txBox="1"/>
          <p:nvPr/>
        </p:nvSpPr>
        <p:spPr>
          <a:xfrm>
            <a:off x="7135191" y="3645024"/>
            <a:ext cx="1757289" cy="3106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4.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직업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취침시간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기상시간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성격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청소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성별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지역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음식취향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수정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매칭정보수정 페이지 출력</a:t>
            </a: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삭제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사용자의 매칭정보 삭제를 묻는 경고창 출력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6.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매칭하기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중요도에 따른 회원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3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명과 매칭됨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매칭 된 페이지 출력</a:t>
            </a:r>
          </a:p>
          <a:p>
            <a:pPr marL="228600" indent="-228600">
              <a:defRPr/>
            </a:pP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</p:spTree>
    <p:extLst>
      <p:ext uri="{BB962C8B-B14F-4D97-AF65-F5344CB8AC3E}">
        <p14:creationId xmlns:p14="http://schemas.microsoft.com/office/powerpoint/2010/main" val="4065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매칭 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시스템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/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55998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0" i="0" u="none" strike="noStrike" kern="1200" spc="0">
                          <a:solidFill>
                            <a:srgbClr val="000000"/>
                          </a:solidFill>
                          <a:latin typeface="Malgun Gothic"/>
                          <a:ea typeface="Gulim"/>
                          <a:cs typeface="Arial"/>
                        </a:rPr>
                        <a:t>MatchingModify</a:t>
                      </a: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/>
                        <a:t>방구매자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해당메뉴제목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select 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버튼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체크박스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select 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중요도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기능수행버튼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 - 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취소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,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수정</a:t>
                      </a: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기능수행버튼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주소검색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7664" y="1794127"/>
            <a:ext cx="5238047" cy="2372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19672" y="4170391"/>
            <a:ext cx="4860417" cy="2426960"/>
          </a:xfrm>
          <a:prstGeom prst="rect">
            <a:avLst/>
          </a:prstGeom>
        </p:spPr>
      </p:pic>
      <p:sp>
        <p:nvSpPr>
          <p:cNvPr id="8" name="TextBox 107"/>
          <p:cNvSpPr txBox="1"/>
          <p:nvPr/>
        </p:nvSpPr>
        <p:spPr>
          <a:xfrm flipH="1">
            <a:off x="827583" y="1805739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</a:p>
        </p:txBody>
      </p:sp>
      <p:cxnSp>
        <p:nvCxnSpPr>
          <p:cNvPr id="9" name="직선 화살표 연결선 202"/>
          <p:cNvCxnSpPr>
            <a:stCxn id="8" idx="1"/>
          </p:cNvCxnSpPr>
          <p:nvPr/>
        </p:nvCxnSpPr>
        <p:spPr>
          <a:xfrm flipV="1">
            <a:off x="1187624" y="1985756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07"/>
          <p:cNvSpPr txBox="1"/>
          <p:nvPr/>
        </p:nvSpPr>
        <p:spPr>
          <a:xfrm flipH="1">
            <a:off x="1187624" y="2702756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</a:p>
        </p:txBody>
      </p:sp>
      <p:cxnSp>
        <p:nvCxnSpPr>
          <p:cNvPr id="11" name="직선 화살표 연결선 202"/>
          <p:cNvCxnSpPr>
            <a:stCxn id="10" idx="1"/>
          </p:cNvCxnSpPr>
          <p:nvPr/>
        </p:nvCxnSpPr>
        <p:spPr>
          <a:xfrm flipV="1">
            <a:off x="1547665" y="2708920"/>
            <a:ext cx="936103" cy="1769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7"/>
          <p:cNvSpPr txBox="1"/>
          <p:nvPr/>
        </p:nvSpPr>
        <p:spPr>
          <a:xfrm flipH="1">
            <a:off x="1259631" y="3969063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</a:p>
        </p:txBody>
      </p:sp>
      <p:cxnSp>
        <p:nvCxnSpPr>
          <p:cNvPr id="13" name="직선 화살표 연결선 202"/>
          <p:cNvCxnSpPr>
            <a:stCxn id="12" idx="1"/>
          </p:cNvCxnSpPr>
          <p:nvPr/>
        </p:nvCxnSpPr>
        <p:spPr>
          <a:xfrm flipV="1">
            <a:off x="1619672" y="4005064"/>
            <a:ext cx="864096" cy="1471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7"/>
          <p:cNvSpPr txBox="1"/>
          <p:nvPr/>
        </p:nvSpPr>
        <p:spPr>
          <a:xfrm flipH="1">
            <a:off x="2843808" y="6237312"/>
            <a:ext cx="360041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</a:p>
        </p:txBody>
      </p:sp>
      <p:cxnSp>
        <p:nvCxnSpPr>
          <p:cNvPr id="15" name="직선 화살표 연결선 202"/>
          <p:cNvCxnSpPr>
            <a:stCxn id="14" idx="1"/>
          </p:cNvCxnSpPr>
          <p:nvPr/>
        </p:nvCxnSpPr>
        <p:spPr>
          <a:xfrm flipV="1">
            <a:off x="3203849" y="6417329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07"/>
          <p:cNvSpPr txBox="1"/>
          <p:nvPr/>
        </p:nvSpPr>
        <p:spPr>
          <a:xfrm>
            <a:off x="5341659" y="248554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</a:p>
        </p:txBody>
      </p:sp>
      <p:cxnSp>
        <p:nvCxnSpPr>
          <p:cNvPr id="17" name="직선 화살표 연결선 202"/>
          <p:cNvCxnSpPr>
            <a:stCxn id="16" idx="1"/>
          </p:cNvCxnSpPr>
          <p:nvPr/>
        </p:nvCxnSpPr>
        <p:spPr>
          <a:xfrm rot="10800000">
            <a:off x="5004048" y="2636912"/>
            <a:ext cx="337611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70"/>
          <p:cNvSpPr txBox="1"/>
          <p:nvPr/>
        </p:nvSpPr>
        <p:spPr>
          <a:xfrm>
            <a:off x="7135191" y="3645024"/>
            <a:ext cx="1757289" cy="1591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취소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나의매칭정보 창 출력</a:t>
            </a: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수정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등록 된 매칭정보가 삭제되고 새로운 매칭정보가 등록된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나의 매칭정보 창 출력</a:t>
            </a: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6.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주소검색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우편번호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API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를 사용하여 주소 입력창 출력</a:t>
            </a:r>
          </a:p>
        </p:txBody>
      </p:sp>
      <p:sp>
        <p:nvSpPr>
          <p:cNvPr id="19" name="TextBox 107"/>
          <p:cNvSpPr txBox="1"/>
          <p:nvPr/>
        </p:nvSpPr>
        <p:spPr>
          <a:xfrm>
            <a:off x="4067944" y="543787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</a:p>
        </p:txBody>
      </p:sp>
      <p:cxnSp>
        <p:nvCxnSpPr>
          <p:cNvPr id="20" name="직선 화살표 연결선 202"/>
          <p:cNvCxnSpPr>
            <a:stCxn id="19" idx="1"/>
          </p:cNvCxnSpPr>
          <p:nvPr/>
        </p:nvCxnSpPr>
        <p:spPr>
          <a:xfrm rot="10800000" flipV="1">
            <a:off x="3563888" y="5621570"/>
            <a:ext cx="504056" cy="3203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매칭 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시스템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42699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MatchingResult.jsp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방구매자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매칭정보창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lvl="0" indent="0" algn="l" defTabSz="9144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144" y="2564904"/>
            <a:ext cx="6406120" cy="3772588"/>
          </a:xfrm>
          <a:prstGeom prst="rect">
            <a:avLst/>
          </a:prstGeom>
        </p:spPr>
      </p:pic>
      <p:sp>
        <p:nvSpPr>
          <p:cNvPr id="7" name="TextBox 107"/>
          <p:cNvSpPr txBox="1"/>
          <p:nvPr/>
        </p:nvSpPr>
        <p:spPr>
          <a:xfrm flipH="1">
            <a:off x="3059831" y="2525819"/>
            <a:ext cx="360041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8" name="직선 화살표 연결선 202"/>
          <p:cNvCxnSpPr>
            <a:stCxn id="7" idx="1"/>
          </p:cNvCxnSpPr>
          <p:nvPr/>
        </p:nvCxnSpPr>
        <p:spPr>
          <a:xfrm flipV="1">
            <a:off x="3419872" y="2705836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7"/>
          <p:cNvSpPr txBox="1"/>
          <p:nvPr/>
        </p:nvSpPr>
        <p:spPr>
          <a:xfrm>
            <a:off x="589131" y="1916832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0" name="직선 화살표 연결선 202"/>
          <p:cNvCxnSpPr>
            <a:stCxn id="9" idx="2"/>
          </p:cNvCxnSpPr>
          <p:nvPr/>
        </p:nvCxnSpPr>
        <p:spPr>
          <a:xfrm rot="16200000" flipH="1">
            <a:off x="614037" y="2414544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7"/>
          <p:cNvSpPr txBox="1"/>
          <p:nvPr/>
        </p:nvSpPr>
        <p:spPr>
          <a:xfrm>
            <a:off x="1475656" y="2792110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2" name="직선 화살표 연결선 202"/>
          <p:cNvCxnSpPr>
            <a:stCxn id="11" idx="2"/>
          </p:cNvCxnSpPr>
          <p:nvPr/>
        </p:nvCxnSpPr>
        <p:spPr>
          <a:xfrm rot="16200000" flipH="1">
            <a:off x="1500563" y="3289822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0"/>
          <p:cNvSpPr txBox="1"/>
          <p:nvPr/>
        </p:nvSpPr>
        <p:spPr>
          <a:xfrm>
            <a:off x="7135191" y="3645024"/>
            <a:ext cx="1757289" cy="1591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Text(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회원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 : 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출력창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직업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취침시간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기상시간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성격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청소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성별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지역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음식취향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lt1"/>
                  </a:solidFill>
                  <a:latin typeface="HYGothic-Extra"/>
                  <a:ea typeface="HYGothic-Extra"/>
                </a:rPr>
                <a:t>방 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찾기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42699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roomlist.jsp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방구매자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목록 페이지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방게시물 링크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검색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지도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방등록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lvl="0" indent="0" algn="l" defTabSz="9144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70"/>
          <p:cNvSpPr txBox="1"/>
          <p:nvPr/>
        </p:nvSpPr>
        <p:spPr>
          <a:xfrm>
            <a:off x="7135191" y="3563064"/>
            <a:ext cx="1757289" cy="3106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1.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페이지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방게시물 페이지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image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이미지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ko-KR" altLang="en-US" sz="1100">
                <a:solidFill>
                  <a:prstClr val="black"/>
                </a:solidFill>
              </a:rPr>
              <a:t>  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지역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3.</a:t>
            </a:r>
            <a:r>
              <a:rPr lang="ko-KR" altLang="en-US" sz="1100">
                <a:solidFill>
                  <a:prstClr val="black"/>
                </a:solidFill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Tex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지역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입력창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검색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방제목과 검색어가 일치하는 방게시물 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4.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image(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지도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지도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지도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클릭 시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{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image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이미지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지역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</a:rPr>
              <a:t>  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하우스종류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가격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중요정보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}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방등록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방등록 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cxnSp>
        <p:nvCxnSpPr>
          <p:cNvPr id="23" name=""/>
          <p:cNvCxnSpPr/>
          <p:nvPr/>
        </p:nvCxnSpPr>
        <p:spPr>
          <a:xfrm rot="16200000" flipH="1">
            <a:off x="4896036" y="4185084"/>
            <a:ext cx="1728192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rcRect r="1030"/>
          <a:stretch>
            <a:fillRect/>
          </a:stretch>
        </p:blipFill>
        <p:spPr>
          <a:xfrm>
            <a:off x="467544" y="2768263"/>
            <a:ext cx="6552728" cy="3253024"/>
          </a:xfrm>
          <a:prstGeom prst="rect">
            <a:avLst/>
          </a:prstGeom>
        </p:spPr>
      </p:pic>
      <p:sp>
        <p:nvSpPr>
          <p:cNvPr id="9" name="TextBox 107"/>
          <p:cNvSpPr txBox="1"/>
          <p:nvPr/>
        </p:nvSpPr>
        <p:spPr>
          <a:xfrm>
            <a:off x="539552" y="2072030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0" name="직선 화살표 연결선 202"/>
          <p:cNvCxnSpPr>
            <a:stCxn id="9" idx="2"/>
          </p:cNvCxnSpPr>
          <p:nvPr/>
        </p:nvCxnSpPr>
        <p:spPr>
          <a:xfrm rot="16200000" flipH="1">
            <a:off x="564458" y="2569742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7"/>
          <p:cNvSpPr txBox="1"/>
          <p:nvPr/>
        </p:nvSpPr>
        <p:spPr>
          <a:xfrm>
            <a:off x="1547664" y="2360062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2" name="직선 화살표 연결선 202"/>
          <p:cNvCxnSpPr>
            <a:stCxn id="11" idx="2"/>
          </p:cNvCxnSpPr>
          <p:nvPr/>
        </p:nvCxnSpPr>
        <p:spPr>
          <a:xfrm rot="16200000" flipH="1">
            <a:off x="1572571" y="2857774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7"/>
          <p:cNvSpPr txBox="1"/>
          <p:nvPr/>
        </p:nvSpPr>
        <p:spPr>
          <a:xfrm>
            <a:off x="3901499" y="212550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8" name="직선 화살표 연결선 202"/>
          <p:cNvCxnSpPr>
            <a:stCxn id="17" idx="2"/>
          </p:cNvCxnSpPr>
          <p:nvPr/>
        </p:nvCxnSpPr>
        <p:spPr>
          <a:xfrm rot="16200000" flipH="1">
            <a:off x="3926405" y="2623220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>
            <a:off x="6421779" y="214403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>
            <a:stCxn id="19" idx="2"/>
          </p:cNvCxnSpPr>
          <p:nvPr/>
        </p:nvCxnSpPr>
        <p:spPr>
          <a:xfrm rot="16200000" flipH="1">
            <a:off x="6446685" y="2641750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07"/>
          <p:cNvSpPr txBox="1"/>
          <p:nvPr/>
        </p:nvSpPr>
        <p:spPr>
          <a:xfrm>
            <a:off x="5004048" y="2360062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2" name="직선 화살표 연결선 202"/>
          <p:cNvCxnSpPr>
            <a:stCxn id="21" idx="2"/>
          </p:cNvCxnSpPr>
          <p:nvPr/>
        </p:nvCxnSpPr>
        <p:spPr>
          <a:xfrm rot="16200000" flipH="1">
            <a:off x="5028954" y="2857774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/>
          <p:nvPr/>
        </p:nvCxnSpPr>
        <p:spPr>
          <a:xfrm>
            <a:off x="5148064" y="4581128"/>
            <a:ext cx="2232248" cy="576064"/>
          </a:xfrm>
          <a:prstGeom prst="line">
            <a:avLst/>
          </a:prstGeom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lt1"/>
                  </a:solidFill>
                  <a:latin typeface="HYGothic-Extra"/>
                  <a:ea typeface="HYGothic-Extra"/>
                </a:rPr>
                <a:t>방 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찾기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42699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51043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roomlist.jsp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방구매자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007101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방정보창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목록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수정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삭제</a:t>
                      </a: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545036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3280125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lvl="0" indent="0" algn="l" defTabSz="9144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70"/>
          <p:cNvSpPr txBox="1"/>
          <p:nvPr/>
        </p:nvSpPr>
        <p:spPr>
          <a:xfrm>
            <a:off x="7092280" y="3284984"/>
            <a:ext cx="1757289" cy="3266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1.image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이미지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지역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하우스종류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prstClr val="black"/>
                </a:solidFill>
              </a:rPr>
              <a:t>거래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가격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상세설명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카톡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면적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성별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입주일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추가옵션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추가옵션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 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목록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방찾기 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수정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수정페이지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	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삭제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방정보 데이터 삭제 후 방찾기 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cxnSp>
        <p:nvCxnSpPr>
          <p:cNvPr id="23" name=""/>
          <p:cNvCxnSpPr/>
          <p:nvPr/>
        </p:nvCxnSpPr>
        <p:spPr>
          <a:xfrm rot="16200000" flipH="1">
            <a:off x="4896036" y="4185084"/>
            <a:ext cx="1728192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rcRect t="12200" r="9370" b="5200"/>
          <a:stretch>
            <a:fillRect/>
          </a:stretch>
        </p:blipFill>
        <p:spPr>
          <a:xfrm>
            <a:off x="467544" y="2842803"/>
            <a:ext cx="6480720" cy="3322501"/>
          </a:xfrm>
          <a:prstGeom prst="rect">
            <a:avLst/>
          </a:prstGeom>
        </p:spPr>
      </p:pic>
      <p:sp>
        <p:nvSpPr>
          <p:cNvPr id="11" name="TextBox 107"/>
          <p:cNvSpPr txBox="1"/>
          <p:nvPr/>
        </p:nvSpPr>
        <p:spPr>
          <a:xfrm>
            <a:off x="1547664" y="2360062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2" name="직선 화살표 연결선 202"/>
          <p:cNvCxnSpPr>
            <a:stCxn id="11" idx="2"/>
          </p:cNvCxnSpPr>
          <p:nvPr/>
        </p:nvCxnSpPr>
        <p:spPr>
          <a:xfrm rot="16200000" flipH="1">
            <a:off x="1572571" y="2857774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07"/>
          <p:cNvSpPr txBox="1"/>
          <p:nvPr/>
        </p:nvSpPr>
        <p:spPr>
          <a:xfrm flipH="1">
            <a:off x="3563887" y="5838187"/>
            <a:ext cx="360041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3" name="직선 화살표 연결선 202"/>
          <p:cNvCxnSpPr>
            <a:stCxn id="32" idx="1"/>
          </p:cNvCxnSpPr>
          <p:nvPr/>
        </p:nvCxnSpPr>
        <p:spPr>
          <a:xfrm flipV="1">
            <a:off x="3923928" y="6018204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683567" y="2132855"/>
            <a:ext cx="7427167" cy="1171201"/>
            <a:chOff x="628236" y="16850"/>
            <a:chExt cx="8229599" cy="1401502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08395" y="16850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628236" y="275353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40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HYGothic-Extra"/>
                  <a:ea typeface="HYGothic-Extra"/>
                </a:rPr>
                <a:t>방제공자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75856" y="3140968"/>
            <a:ext cx="2592288" cy="638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방정보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>
              <a:defRPr/>
            </a:pP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3491880" y="2943420"/>
            <a:ext cx="2509936" cy="53532"/>
            <a:chOff x="3563888" y="2924944"/>
            <a:chExt cx="2232248" cy="72008"/>
          </a:xfrm>
        </p:grpSpPr>
        <p:cxnSp>
          <p:nvCxnSpPr>
            <p:cNvPr id="8" name="직선 연결선 95"/>
            <p:cNvCxnSpPr/>
            <p:nvPr/>
          </p:nvCxnSpPr>
          <p:spPr>
            <a:xfrm>
              <a:off x="3563888" y="2924944"/>
              <a:ext cx="2232248" cy="0"/>
            </a:xfrm>
            <a:prstGeom prst="line">
              <a:avLst/>
            </a:prstGeom>
            <a:ln w="171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95"/>
            <p:cNvCxnSpPr/>
            <p:nvPr/>
          </p:nvCxnSpPr>
          <p:spPr>
            <a:xfrm>
              <a:off x="3563888" y="2996952"/>
              <a:ext cx="223224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방 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등록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15803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38418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roomRegist.jsp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방구매자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91913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원룸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투룸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쓰리룸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아파트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오피스텔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주소검색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전세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월세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68137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817333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lvl="0" indent="0" algn="l" defTabSz="9144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70"/>
          <p:cNvSpPr txBox="1"/>
          <p:nvPr/>
        </p:nvSpPr>
        <p:spPr>
          <a:xfrm>
            <a:off x="7092280" y="3754327"/>
            <a:ext cx="1728192" cy="269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3.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원룸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원룸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9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투룸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투룸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9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쓰리룸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쓰리룸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9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아파트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아파트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9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오피스텔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오피스텔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9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4.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주소검색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우편번호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API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를 사용하여 주소 입력창 출력</a:t>
            </a:r>
            <a:endParaRPr lang="ko-KR" altLang="en-US" sz="9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전세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전세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9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월세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월세</a:t>
            </a:r>
            <a:r>
              <a:rPr lang="en-US" altLang="ko-KR" sz="9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9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9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en-US" altLang="ko-KR" sz="900">
                <a:solidFill>
                  <a:prstClr val="black"/>
                </a:solidFill>
              </a:rPr>
              <a:t>Text(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상세주소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입력창</a:t>
            </a:r>
            <a:endParaRPr lang="ko-KR" altLang="en-US" sz="9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900">
                <a:solidFill>
                  <a:prstClr val="black"/>
                </a:solidFill>
              </a:rPr>
              <a:t>Text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가격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입력창</a:t>
            </a:r>
            <a:endParaRPr lang="ko-KR" altLang="en-US" sz="9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900">
                <a:solidFill>
                  <a:prstClr val="black"/>
                </a:solidFill>
              </a:rPr>
              <a:t>Text(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입주가능일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입력창</a:t>
            </a:r>
            <a:endParaRPr lang="ko-KR" altLang="en-US" sz="9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900">
                <a:solidFill>
                  <a:prstClr val="black"/>
                </a:solidFill>
              </a:rPr>
              <a:t>Tex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t(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거주가능일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</a:t>
            </a:r>
            <a:r>
              <a:rPr lang="ko-KR" altLang="en-US" sz="9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입력창</a:t>
            </a:r>
            <a:endParaRPr lang="ko-KR" altLang="en-US" sz="9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60" y="2708920"/>
            <a:ext cx="6292083" cy="2808311"/>
          </a:xfrm>
          <a:prstGeom prst="rect">
            <a:avLst/>
          </a:prstGeom>
        </p:spPr>
      </p:pic>
      <p:sp>
        <p:nvSpPr>
          <p:cNvPr id="21" name="TextBox 107"/>
          <p:cNvSpPr txBox="1"/>
          <p:nvPr/>
        </p:nvSpPr>
        <p:spPr>
          <a:xfrm>
            <a:off x="611560" y="2053500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2" name="직선 화살표 연결선 202"/>
          <p:cNvCxnSpPr>
            <a:stCxn id="21" idx="2"/>
          </p:cNvCxnSpPr>
          <p:nvPr/>
        </p:nvCxnSpPr>
        <p:spPr>
          <a:xfrm rot="16200000" flipH="1">
            <a:off x="636466" y="2551212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7"/>
          <p:cNvSpPr txBox="1"/>
          <p:nvPr/>
        </p:nvSpPr>
        <p:spPr>
          <a:xfrm>
            <a:off x="5652120" y="206084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4" name="직선 화살표 연결선 202"/>
          <p:cNvCxnSpPr>
            <a:stCxn id="23" idx="2"/>
          </p:cNvCxnSpPr>
          <p:nvPr/>
        </p:nvCxnSpPr>
        <p:spPr>
          <a:xfrm rot="16200000" flipH="1">
            <a:off x="5677026" y="2558560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07"/>
          <p:cNvSpPr txBox="1"/>
          <p:nvPr/>
        </p:nvSpPr>
        <p:spPr>
          <a:xfrm>
            <a:off x="6012160" y="3429000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8" name="직선 화살표 연결선 202"/>
          <p:cNvCxnSpPr>
            <a:stCxn id="27" idx="1"/>
          </p:cNvCxnSpPr>
          <p:nvPr/>
        </p:nvCxnSpPr>
        <p:spPr>
          <a:xfrm rot="10800000">
            <a:off x="5076056" y="3573016"/>
            <a:ext cx="936104" cy="396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07"/>
          <p:cNvSpPr txBox="1"/>
          <p:nvPr/>
        </p:nvSpPr>
        <p:spPr>
          <a:xfrm>
            <a:off x="6012160" y="3925707"/>
            <a:ext cx="310461" cy="367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0" name="직선 화살표 연결선 202"/>
          <p:cNvCxnSpPr>
            <a:stCxn id="29" idx="1"/>
          </p:cNvCxnSpPr>
          <p:nvPr/>
        </p:nvCxnSpPr>
        <p:spPr>
          <a:xfrm rot="10800000">
            <a:off x="5508104" y="4077072"/>
            <a:ext cx="504056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7"/>
          <p:cNvSpPr txBox="1"/>
          <p:nvPr/>
        </p:nvSpPr>
        <p:spPr>
          <a:xfrm>
            <a:off x="5989731" y="432542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2" name="직선 화살표 연결선 202"/>
          <p:cNvCxnSpPr>
            <a:stCxn id="31" idx="1"/>
          </p:cNvCxnSpPr>
          <p:nvPr/>
        </p:nvCxnSpPr>
        <p:spPr>
          <a:xfrm rot="10800000" flipV="1">
            <a:off x="5220072" y="4509120"/>
            <a:ext cx="769659" cy="720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/>
          <p:nvPr/>
        </p:nvCxnSpPr>
        <p:spPr>
          <a:xfrm rot="10800000">
            <a:off x="4572000" y="4077072"/>
            <a:ext cx="2592288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/>
          <p:nvPr/>
        </p:nvCxnSpPr>
        <p:spPr>
          <a:xfrm rot="10800000">
            <a:off x="4572000" y="4581128"/>
            <a:ext cx="2664296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/>
          <p:nvPr/>
        </p:nvCxnSpPr>
        <p:spPr>
          <a:xfrm rot="10800000">
            <a:off x="4572000" y="5013176"/>
            <a:ext cx="2592288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0800000">
            <a:off x="4572000" y="5445224"/>
            <a:ext cx="2592288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prstClr val="white"/>
                </a:solidFill>
                <a:latin typeface="Haan Sollip M"/>
                <a:ea typeface="Haan Sollip M"/>
              </a:rPr>
              <a:t>Part.3 </a:t>
            </a:r>
            <a:r>
              <a:rPr lang="ko-KR" altLang="en-US" sz="4000" b="1">
                <a:solidFill>
                  <a:prstClr val="white"/>
                </a:solidFill>
                <a:latin typeface="Haan Sollip M"/>
                <a:ea typeface="Haan Sollip M"/>
              </a:rPr>
              <a:t>개발 과정</a:t>
            </a:r>
            <a:endParaRPr lang="en-US" altLang="ko-KR" sz="4000" b="1">
              <a:solidFill>
                <a:prstClr val="white"/>
              </a:solidFill>
              <a:latin typeface="Haan Sollip M"/>
              <a:ea typeface="Haan Sollip M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1850163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방 </a:t>
              </a: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등록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414707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49458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roomRegist.jsp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방구매자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664011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남자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여자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상관없음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파일선택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주차장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엘레베이터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반려동물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베란다</a:t>
                      </a:r>
                      <a:r>
                        <a:rPr lang="en-US" altLang="ko-KR" sz="1100"/>
                        <a:t>/</a:t>
                      </a:r>
                      <a:r>
                        <a:rPr lang="ko-KR" altLang="en-US" sz="1100"/>
                        <a:t>발코니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방등록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12961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888277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lvl="0" indent="0" algn="l" defTabSz="9144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544" y="2564904"/>
            <a:ext cx="6532105" cy="2941518"/>
          </a:xfrm>
          <a:prstGeom prst="rect">
            <a:avLst/>
          </a:prstGeom>
        </p:spPr>
      </p:pic>
      <p:sp>
        <p:nvSpPr>
          <p:cNvPr id="34" name="TextBox 107"/>
          <p:cNvSpPr txBox="1"/>
          <p:nvPr/>
        </p:nvSpPr>
        <p:spPr>
          <a:xfrm>
            <a:off x="2860649" y="5229200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5" name="직선 화살표 연결선 202"/>
          <p:cNvCxnSpPr/>
          <p:nvPr/>
        </p:nvCxnSpPr>
        <p:spPr>
          <a:xfrm>
            <a:off x="3165521" y="5422511"/>
            <a:ext cx="254351" cy="596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07"/>
          <p:cNvSpPr txBox="1"/>
          <p:nvPr/>
        </p:nvSpPr>
        <p:spPr>
          <a:xfrm>
            <a:off x="5076056" y="2276872"/>
            <a:ext cx="310461" cy="367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7" name="직선 화살표 연결선 202"/>
          <p:cNvCxnSpPr>
            <a:stCxn id="36" idx="1"/>
          </p:cNvCxnSpPr>
          <p:nvPr/>
        </p:nvCxnSpPr>
        <p:spPr>
          <a:xfrm rot="5400000">
            <a:off x="4771859" y="2476731"/>
            <a:ext cx="320361" cy="2880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07"/>
          <p:cNvSpPr txBox="1"/>
          <p:nvPr/>
        </p:nvSpPr>
        <p:spPr>
          <a:xfrm>
            <a:off x="5652120" y="5229200"/>
            <a:ext cx="310461" cy="367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9" name="직선 화살표 연결선 202"/>
          <p:cNvCxnSpPr>
            <a:stCxn id="38" idx="1"/>
          </p:cNvCxnSpPr>
          <p:nvPr/>
        </p:nvCxnSpPr>
        <p:spPr>
          <a:xfrm rot="10800000">
            <a:off x="5197643" y="5092533"/>
            <a:ext cx="454477" cy="3203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07"/>
          <p:cNvSpPr txBox="1"/>
          <p:nvPr/>
        </p:nvSpPr>
        <p:spPr>
          <a:xfrm>
            <a:off x="1187624" y="3429000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41" name="직선 화살표 연결선 202"/>
          <p:cNvCxnSpPr/>
          <p:nvPr/>
        </p:nvCxnSpPr>
        <p:spPr>
          <a:xfrm flipV="1">
            <a:off x="1492496" y="3284984"/>
            <a:ext cx="1207296" cy="33732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/>
          <p:cNvSpPr txBox="1"/>
          <p:nvPr/>
        </p:nvSpPr>
        <p:spPr>
          <a:xfrm>
            <a:off x="7092279" y="3717032"/>
            <a:ext cx="1728193" cy="2986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1.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남자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남자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10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여자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여자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10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2.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파일선택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우편번호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API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를 사용하여 주소 입력창 출력</a:t>
            </a:r>
            <a:endParaRPr lang="ko-KR" altLang="en-US" sz="10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3.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주차장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주차장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10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엘레베이터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엘레베이터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10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반려동물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반려동물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10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베란다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/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발코니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 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정보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‘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베란다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/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발코니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’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선택</a:t>
            </a:r>
            <a:endParaRPr lang="ko-KR" altLang="en-US" sz="10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방등록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방리스트 페이지 출력</a:t>
            </a:r>
            <a:endParaRPr lang="ko-KR" altLang="en-US" sz="10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</a:rPr>
              <a:t>Text(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방상세설명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입력창</a:t>
            </a:r>
            <a:endParaRPr lang="ko-KR" altLang="en-US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</a:rPr>
              <a:t>Text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전용면적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입력창</a:t>
            </a:r>
            <a:endParaRPr lang="ko-KR" altLang="en-US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</p:txBody>
      </p:sp>
      <p:cxnSp>
        <p:nvCxnSpPr>
          <p:cNvPr id="43" name=""/>
          <p:cNvCxnSpPr/>
          <p:nvPr/>
        </p:nvCxnSpPr>
        <p:spPr>
          <a:xfrm rot="16200000" flipH="1">
            <a:off x="4932040" y="4149080"/>
            <a:ext cx="2376264" cy="208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/>
          <p:nvPr/>
        </p:nvCxnSpPr>
        <p:spPr>
          <a:xfrm>
            <a:off x="4716016" y="4581128"/>
            <a:ext cx="2448272" cy="2016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611560" y="2132856"/>
            <a:ext cx="7427168" cy="1170604"/>
            <a:chOff x="457200" y="16850"/>
            <a:chExt cx="8229600" cy="1400787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08395" y="16850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40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HYGothic-Extra"/>
                  <a:ea typeface="HYGothic-Extra"/>
                </a:rPr>
                <a:t>관리자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75856" y="3140968"/>
            <a:ext cx="2592288" cy="145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공지사항 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회원관리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블랙리스트관리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 marL="257040" indent="-257040">
              <a:buClr>
                <a:srgbClr val="ffe7d8"/>
              </a:buClr>
              <a:buFont typeface="Wingdings"/>
              <a:buChar char="Ø"/>
              <a:defRPr/>
            </a:pPr>
            <a:r>
              <a:rPr lang="ko-KR" altLang="en-US">
                <a:solidFill>
                  <a:prstClr val="white"/>
                </a:solidFill>
                <a:latin typeface="Haan Somang B"/>
                <a:ea typeface="Haan Somang B"/>
              </a:rPr>
              <a:t>신고관리</a:t>
            </a: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  <a:p>
            <a:pPr>
              <a:defRPr/>
            </a:pPr>
            <a:endParaRPr lang="ko-KR" altLang="en-US">
              <a:solidFill>
                <a:prstClr val="white"/>
              </a:solidFill>
              <a:latin typeface="Haan Somang B"/>
              <a:ea typeface="Haan Somang B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3574232" y="2943420"/>
            <a:ext cx="2509936" cy="53532"/>
            <a:chOff x="3563888" y="2924944"/>
            <a:chExt cx="2232248" cy="72008"/>
          </a:xfrm>
        </p:grpSpPr>
        <p:cxnSp>
          <p:nvCxnSpPr>
            <p:cNvPr id="8" name="직선 연결선 95"/>
            <p:cNvCxnSpPr/>
            <p:nvPr/>
          </p:nvCxnSpPr>
          <p:spPr>
            <a:xfrm>
              <a:off x="3563888" y="2924944"/>
              <a:ext cx="2232248" cy="0"/>
            </a:xfrm>
            <a:prstGeom prst="line">
              <a:avLst/>
            </a:prstGeom>
            <a:ln w="1714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95"/>
            <p:cNvCxnSpPr/>
            <p:nvPr/>
          </p:nvCxnSpPr>
          <p:spPr>
            <a:xfrm>
              <a:off x="3563888" y="2996952"/>
              <a:ext cx="223224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메인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화면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0430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2086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관리자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방검색 버튼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하단바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endParaRPr lang="ko-KR" altLang="en-US" sz="1100"/>
                    </a:p>
                    <a:p>
                      <a:pPr algn="ctr">
                        <a:defRPr/>
                      </a:pP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4646" y="2852936"/>
            <a:ext cx="6465626" cy="3196248"/>
          </a:xfrm>
          <a:prstGeom prst="rect">
            <a:avLst/>
          </a:prstGeom>
        </p:spPr>
      </p:pic>
      <p:sp>
        <p:nvSpPr>
          <p:cNvPr id="7" name="TextBox 107"/>
          <p:cNvSpPr txBox="1"/>
          <p:nvPr/>
        </p:nvSpPr>
        <p:spPr>
          <a:xfrm>
            <a:off x="1835696" y="4365104"/>
            <a:ext cx="288032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8" name="직선 화살표 연결선 206"/>
          <p:cNvCxnSpPr>
            <a:stCxn id="7" idx="3"/>
          </p:cNvCxnSpPr>
          <p:nvPr/>
        </p:nvCxnSpPr>
        <p:spPr>
          <a:xfrm>
            <a:off x="2123728" y="4547991"/>
            <a:ext cx="432048" cy="33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202"/>
          <p:cNvCxnSpPr>
            <a:stCxn id="10" idx="2"/>
          </p:cNvCxnSpPr>
          <p:nvPr/>
        </p:nvCxnSpPr>
        <p:spPr>
          <a:xfrm rot="16200000" flipH="1">
            <a:off x="647564" y="2679080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07"/>
          <p:cNvSpPr txBox="1"/>
          <p:nvPr/>
        </p:nvSpPr>
        <p:spPr>
          <a:xfrm flipH="1">
            <a:off x="611560" y="2204864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1" name="직선 화살표 연결선 202"/>
          <p:cNvCxnSpPr>
            <a:stCxn id="12" idx="2"/>
          </p:cNvCxnSpPr>
          <p:nvPr/>
        </p:nvCxnSpPr>
        <p:spPr>
          <a:xfrm rot="16200000" flipH="1">
            <a:off x="1007604" y="5631408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7"/>
          <p:cNvSpPr txBox="1"/>
          <p:nvPr/>
        </p:nvSpPr>
        <p:spPr>
          <a:xfrm flipH="1">
            <a:off x="971600" y="5157192"/>
            <a:ext cx="288032" cy="367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3" name="직선 화살표 연결선 202"/>
          <p:cNvCxnSpPr>
            <a:stCxn id="14" idx="2"/>
          </p:cNvCxnSpPr>
          <p:nvPr/>
        </p:nvCxnSpPr>
        <p:spPr>
          <a:xfrm rot="16200000" flipH="1">
            <a:off x="3743908" y="2672916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7"/>
          <p:cNvSpPr txBox="1"/>
          <p:nvPr/>
        </p:nvSpPr>
        <p:spPr>
          <a:xfrm flipH="1">
            <a:off x="3707904" y="2198700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15" name="TextBox 70"/>
          <p:cNvSpPr txBox="1"/>
          <p:nvPr/>
        </p:nvSpPr>
        <p:spPr>
          <a:xfrm>
            <a:off x="7135191" y="3853403"/>
            <a:ext cx="1757289" cy="592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관리자페이지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관리자페이지가 출력된다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H="1">
            <a:off x="6480212" y="3176972"/>
            <a:ext cx="864096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관리자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0430" cy="5270691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2086"/>
              </a:tblGrid>
              <a:tr h="507304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관리자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146283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좌측바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공지사항관리</a:t>
                      </a: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541693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3075411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70"/>
          <p:cNvSpPr txBox="1"/>
          <p:nvPr/>
        </p:nvSpPr>
        <p:spPr>
          <a:xfrm>
            <a:off x="7135191" y="3429000"/>
            <a:ext cx="1757289" cy="2093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신고관리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신고관리 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블랙리스트관리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블랙리스트관리 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회원관리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회원관리 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3.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번과 동일한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Explanation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 marL="228600" indent="-228600"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5.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공지사항관리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공지작성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,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공지목록 버튼이 출력된다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9509" y="2708920"/>
            <a:ext cx="6500762" cy="2853039"/>
          </a:xfrm>
          <a:prstGeom prst="rect">
            <a:avLst/>
          </a:prstGeom>
        </p:spPr>
      </p:pic>
      <p:cxnSp>
        <p:nvCxnSpPr>
          <p:cNvPr id="18" name="직선 화살표 연결선 202"/>
          <p:cNvCxnSpPr>
            <a:stCxn id="19" idx="2"/>
          </p:cNvCxnSpPr>
          <p:nvPr/>
        </p:nvCxnSpPr>
        <p:spPr>
          <a:xfrm rot="16200000" flipH="1">
            <a:off x="647564" y="2679080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 flipH="1">
            <a:off x="611560" y="2204864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>
            <a:stCxn id="21" idx="2"/>
          </p:cNvCxnSpPr>
          <p:nvPr/>
        </p:nvCxnSpPr>
        <p:spPr>
          <a:xfrm rot="16200000" flipH="1">
            <a:off x="5688124" y="3176972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07"/>
          <p:cNvSpPr txBox="1"/>
          <p:nvPr/>
        </p:nvSpPr>
        <p:spPr>
          <a:xfrm flipH="1">
            <a:off x="5652120" y="2702756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22" name="TextBox 107"/>
          <p:cNvSpPr txBox="1"/>
          <p:nvPr/>
        </p:nvSpPr>
        <p:spPr>
          <a:xfrm>
            <a:off x="1957283" y="396538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3" name="직선 화살표 연결선 202"/>
          <p:cNvCxnSpPr>
            <a:stCxn id="22" idx="1"/>
          </p:cNvCxnSpPr>
          <p:nvPr/>
        </p:nvCxnSpPr>
        <p:spPr>
          <a:xfrm rot="10800000">
            <a:off x="1597243" y="4116750"/>
            <a:ext cx="360040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7"/>
          <p:cNvSpPr txBox="1"/>
          <p:nvPr/>
        </p:nvSpPr>
        <p:spPr>
          <a:xfrm>
            <a:off x="1763688" y="3429000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5" name="직선 화살표 연결선 202"/>
          <p:cNvCxnSpPr>
            <a:stCxn id="24" idx="1"/>
          </p:cNvCxnSpPr>
          <p:nvPr/>
        </p:nvCxnSpPr>
        <p:spPr>
          <a:xfrm rot="10800000">
            <a:off x="1403648" y="3580364"/>
            <a:ext cx="360040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02"/>
          <p:cNvCxnSpPr>
            <a:stCxn id="27" idx="2"/>
          </p:cNvCxnSpPr>
          <p:nvPr/>
        </p:nvCxnSpPr>
        <p:spPr>
          <a:xfrm rot="16200000" flipH="1">
            <a:off x="4824028" y="3183136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07"/>
          <p:cNvSpPr txBox="1"/>
          <p:nvPr/>
        </p:nvSpPr>
        <p:spPr>
          <a:xfrm flipH="1">
            <a:off x="4788024" y="2708920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신고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699" cy="5395104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7355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관리자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선택삭제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체크박스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기능수행버튼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삭제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신고 목록창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기능수행버튼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블랙리스트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70"/>
          <p:cNvSpPr txBox="1"/>
          <p:nvPr/>
        </p:nvSpPr>
        <p:spPr>
          <a:xfrm>
            <a:off x="7164288" y="3933056"/>
            <a:ext cx="1757289" cy="2524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4.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전체삭제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전체 신고대상을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select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함</a:t>
            </a:r>
            <a:endParaRPr lang="ko-KR" altLang="en-US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5.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select(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신고글번호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</a:t>
            </a:r>
            <a:r>
              <a:rPr lang="ko-KR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선택창</a:t>
            </a:r>
            <a:endParaRPr lang="ko-KR" altLang="ko-KR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6.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삭제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select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한 신고대상을 신고대상에서 삭제</a:t>
            </a:r>
            <a:endParaRPr lang="ko-KR" altLang="en-US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7.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prstClr val="black"/>
                </a:solidFill>
              </a:rPr>
              <a:t>Text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신고글번호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</a:rPr>
              <a:t>Text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신고대상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</a:rPr>
              <a:t>Text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신고날짜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</a:rPr>
              <a:t>Text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글번호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</a:rPr>
              <a:t>Text(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신고자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prstClr val="black"/>
                </a:solidFill>
              </a:rPr>
              <a:t>Text(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신고내용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0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8.</a:t>
            </a:r>
            <a:r>
              <a:rPr lang="ko-KR" altLang="en-US" sz="10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Button(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블랙리스트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)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: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선택 된 신고대상을 블랙리스트 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DB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에 옮긴다</a:t>
            </a:r>
            <a:r>
              <a:rPr lang="en-US" altLang="ko-KR" sz="1000">
                <a:solidFill>
                  <a:prstClr val="black"/>
                </a:solidFill>
                <a:latin typeface="DX단선고딕 Th"/>
                <a:ea typeface="DX단선고딕 Th"/>
              </a:rPr>
              <a:t>.</a:t>
            </a:r>
            <a:r>
              <a:rPr lang="ko-KR" altLang="en-US" sz="1000">
                <a:solidFill>
                  <a:prstClr val="black"/>
                </a:solidFill>
                <a:latin typeface="DX단선고딕 Th"/>
                <a:ea typeface="DX단선고딕 Th"/>
              </a:rPr>
              <a:t> 블랙리스트 페이지 출력</a:t>
            </a:r>
            <a:endParaRPr lang="ko-KR" altLang="en-US" sz="10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7708" y="2780928"/>
            <a:ext cx="6502564" cy="2934125"/>
          </a:xfrm>
          <a:prstGeom prst="rect">
            <a:avLst/>
          </a:prstGeom>
        </p:spPr>
      </p:pic>
      <p:cxnSp>
        <p:nvCxnSpPr>
          <p:cNvPr id="18" name="직선 화살표 연결선 202"/>
          <p:cNvCxnSpPr>
            <a:stCxn id="19" idx="2"/>
          </p:cNvCxnSpPr>
          <p:nvPr/>
        </p:nvCxnSpPr>
        <p:spPr>
          <a:xfrm rot="16200000" flipH="1">
            <a:off x="647564" y="2679080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 flipH="1">
            <a:off x="611560" y="2204864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>
            <a:stCxn id="21" idx="2"/>
          </p:cNvCxnSpPr>
          <p:nvPr/>
        </p:nvCxnSpPr>
        <p:spPr>
          <a:xfrm rot="16200000" flipH="1">
            <a:off x="5328084" y="3104964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07"/>
          <p:cNvSpPr txBox="1"/>
          <p:nvPr/>
        </p:nvSpPr>
        <p:spPr>
          <a:xfrm flipH="1">
            <a:off x="5292080" y="2630748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22" name="TextBox 107"/>
          <p:cNvSpPr txBox="1"/>
          <p:nvPr/>
        </p:nvSpPr>
        <p:spPr>
          <a:xfrm>
            <a:off x="1619672" y="324530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3" name="직선 화살표 연결선 202"/>
          <p:cNvCxnSpPr>
            <a:stCxn id="22" idx="1"/>
          </p:cNvCxnSpPr>
          <p:nvPr/>
        </p:nvCxnSpPr>
        <p:spPr>
          <a:xfrm rot="10800000">
            <a:off x="1259632" y="3396670"/>
            <a:ext cx="360040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07"/>
          <p:cNvSpPr txBox="1"/>
          <p:nvPr/>
        </p:nvSpPr>
        <p:spPr>
          <a:xfrm>
            <a:off x="539552" y="3534144"/>
            <a:ext cx="288032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27" name="직선 화살표 연결선 206"/>
          <p:cNvCxnSpPr>
            <a:stCxn id="26" idx="3"/>
          </p:cNvCxnSpPr>
          <p:nvPr/>
        </p:nvCxnSpPr>
        <p:spPr>
          <a:xfrm>
            <a:off x="827584" y="3717032"/>
            <a:ext cx="432048" cy="33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07"/>
          <p:cNvSpPr txBox="1"/>
          <p:nvPr/>
        </p:nvSpPr>
        <p:spPr>
          <a:xfrm>
            <a:off x="539552" y="3926180"/>
            <a:ext cx="288032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29" name="직선 화살표 연결선 206"/>
          <p:cNvCxnSpPr>
            <a:stCxn id="28" idx="3"/>
          </p:cNvCxnSpPr>
          <p:nvPr/>
        </p:nvCxnSpPr>
        <p:spPr>
          <a:xfrm flipV="1">
            <a:off x="827584" y="3933056"/>
            <a:ext cx="432048" cy="1760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07"/>
          <p:cNvSpPr txBox="1"/>
          <p:nvPr/>
        </p:nvSpPr>
        <p:spPr>
          <a:xfrm flipH="1">
            <a:off x="1331640" y="4645883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1" name="직선 화살표 연결선 202"/>
          <p:cNvCxnSpPr>
            <a:stCxn id="30" idx="0"/>
          </p:cNvCxnSpPr>
          <p:nvPr/>
        </p:nvCxnSpPr>
        <p:spPr>
          <a:xfrm rot="16200000">
            <a:off x="1367644" y="4537871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07"/>
          <p:cNvSpPr txBox="1"/>
          <p:nvPr/>
        </p:nvSpPr>
        <p:spPr>
          <a:xfrm flipH="1">
            <a:off x="5508104" y="4509120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8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3" name="직선 화살표 연결선 202"/>
          <p:cNvCxnSpPr>
            <a:stCxn id="32" idx="0"/>
          </p:cNvCxnSpPr>
          <p:nvPr/>
        </p:nvCxnSpPr>
        <p:spPr>
          <a:xfrm rot="16200000">
            <a:off x="5544108" y="4401108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07"/>
          <p:cNvSpPr txBox="1"/>
          <p:nvPr/>
        </p:nvSpPr>
        <p:spPr>
          <a:xfrm flipH="1">
            <a:off x="3203848" y="4645883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7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5" name="직선 화살표 연결선 202"/>
          <p:cNvCxnSpPr>
            <a:stCxn id="34" idx="0"/>
          </p:cNvCxnSpPr>
          <p:nvPr/>
        </p:nvCxnSpPr>
        <p:spPr>
          <a:xfrm rot="16200000">
            <a:off x="3239852" y="4537871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블랙리스트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699" cy="5211170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7355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blackList.jsp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관리자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>
                        <a:buNone/>
                        <a:defRPr/>
                      </a:pP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</a:rPr>
                        <a:t> 취소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</a:rPr>
                        <a:t> 등록</a:t>
                      </a:r>
                      <a:endParaRPr lang="ko-KR" altLang="en-US" sz="110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buNone/>
                        <a:defRPr/>
                      </a:pP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70"/>
          <p:cNvSpPr txBox="1"/>
          <p:nvPr/>
        </p:nvSpPr>
        <p:spPr>
          <a:xfrm>
            <a:off x="7092280" y="3916253"/>
            <a:ext cx="1757289" cy="142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아이디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이름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2.</a:t>
            </a: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취소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신고페이지 출력</a:t>
            </a:r>
            <a:endParaRPr lang="ko-KR" altLang="en-US" sz="1100">
              <a:solidFill>
                <a:prstClr val="black"/>
              </a:solidFill>
              <a:latin typeface="DX단선고딕 Th"/>
              <a:ea typeface="DX단선고딕 Th"/>
            </a:endParaRPr>
          </a:p>
          <a:p>
            <a:pPr>
              <a:defRPr/>
            </a:pPr>
            <a:r>
              <a:rPr lang="ko-KR" altLang="en-US" sz="1100">
                <a:solidFill>
                  <a:prstClr val="black"/>
                </a:solidFill>
                <a:latin typeface="DX단선고딕 Th"/>
                <a:ea typeface="DX단선고딕 Th"/>
              </a:rPr>
              <a:t>    </a:t>
            </a: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Button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등록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블랙리스트에 신고회원 데이터 저장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.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블랙리스트 페이지 출력</a:t>
            </a:r>
            <a:endParaRPr lang="ko-KR" altLang="en-US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3787" y="2924944"/>
            <a:ext cx="2400300" cy="1691640"/>
          </a:xfrm>
          <a:prstGeom prst="rect">
            <a:avLst/>
          </a:prstGeom>
        </p:spPr>
      </p:pic>
      <p:sp>
        <p:nvSpPr>
          <p:cNvPr id="33" name="TextBox 107"/>
          <p:cNvSpPr txBox="1"/>
          <p:nvPr/>
        </p:nvSpPr>
        <p:spPr>
          <a:xfrm>
            <a:off x="2267744" y="3822176"/>
            <a:ext cx="288032" cy="36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34" name="직선 화살표 연결선 206"/>
          <p:cNvCxnSpPr>
            <a:stCxn id="33" idx="3"/>
          </p:cNvCxnSpPr>
          <p:nvPr/>
        </p:nvCxnSpPr>
        <p:spPr>
          <a:xfrm>
            <a:off x="2555776" y="4005064"/>
            <a:ext cx="432048" cy="33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07"/>
          <p:cNvSpPr txBox="1"/>
          <p:nvPr/>
        </p:nvSpPr>
        <p:spPr>
          <a:xfrm>
            <a:off x="2267744" y="3062084"/>
            <a:ext cx="288032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36" name="직선 화살표 연결선 206"/>
          <p:cNvCxnSpPr>
            <a:stCxn id="35" idx="3"/>
          </p:cNvCxnSpPr>
          <p:nvPr/>
        </p:nvCxnSpPr>
        <p:spPr>
          <a:xfrm>
            <a:off x="2555776" y="3244972"/>
            <a:ext cx="432048" cy="33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/>
          <p:nvPr/>
        </p:nvCxnSpPr>
        <p:spPr>
          <a:xfrm>
            <a:off x="3923928" y="3573016"/>
            <a:ext cx="324036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/>
          <p:nvPr/>
        </p:nvCxnSpPr>
        <p:spPr>
          <a:xfrm>
            <a:off x="3851920" y="3789040"/>
            <a:ext cx="3312368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블랙리스트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699" cy="5337954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7355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blackList.jsp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관리자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선택삭제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체크박스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기능수행버튼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삭제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블랙리스트 목록창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70"/>
          <p:cNvSpPr txBox="1"/>
          <p:nvPr/>
        </p:nvSpPr>
        <p:spPr>
          <a:xfrm>
            <a:off x="7092280" y="3916253"/>
            <a:ext cx="1757289" cy="109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7.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블랙리스트번호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블랙리스트아이디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블랙리스트이름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en-US" altLang="ko-KR" sz="1100">
              <a:solidFill>
                <a:prstClr val="black"/>
              </a:solidFill>
              <a:latin typeface="DX단선고딕 Th"/>
              <a:ea typeface="DX단선고딕 Th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9008" y="2780928"/>
            <a:ext cx="6491263" cy="3166057"/>
          </a:xfrm>
          <a:prstGeom prst="rect">
            <a:avLst/>
          </a:prstGeom>
        </p:spPr>
      </p:pic>
      <p:cxnSp>
        <p:nvCxnSpPr>
          <p:cNvPr id="18" name="직선 화살표 연결선 202"/>
          <p:cNvCxnSpPr>
            <a:stCxn id="19" idx="2"/>
          </p:cNvCxnSpPr>
          <p:nvPr/>
        </p:nvCxnSpPr>
        <p:spPr>
          <a:xfrm rot="16200000" flipH="1">
            <a:off x="647564" y="2679080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 flipH="1">
            <a:off x="611560" y="2204864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>
            <a:stCxn id="21" idx="2"/>
          </p:cNvCxnSpPr>
          <p:nvPr/>
        </p:nvCxnSpPr>
        <p:spPr>
          <a:xfrm rot="16200000" flipH="1">
            <a:off x="5328084" y="3104964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07"/>
          <p:cNvSpPr txBox="1"/>
          <p:nvPr/>
        </p:nvSpPr>
        <p:spPr>
          <a:xfrm flipH="1">
            <a:off x="5292080" y="2630748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22" name="TextBox 107"/>
          <p:cNvSpPr txBox="1"/>
          <p:nvPr/>
        </p:nvSpPr>
        <p:spPr>
          <a:xfrm>
            <a:off x="1619672" y="3245306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3" name="직선 화살표 연결선 202"/>
          <p:cNvCxnSpPr>
            <a:stCxn id="22" idx="1"/>
          </p:cNvCxnSpPr>
          <p:nvPr/>
        </p:nvCxnSpPr>
        <p:spPr>
          <a:xfrm rot="10800000">
            <a:off x="1259632" y="3396670"/>
            <a:ext cx="360040" cy="32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07"/>
          <p:cNvSpPr txBox="1"/>
          <p:nvPr/>
        </p:nvSpPr>
        <p:spPr>
          <a:xfrm>
            <a:off x="539552" y="3534144"/>
            <a:ext cx="288032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25" name="직선 화살표 연결선 206"/>
          <p:cNvCxnSpPr>
            <a:stCxn id="24" idx="3"/>
          </p:cNvCxnSpPr>
          <p:nvPr/>
        </p:nvCxnSpPr>
        <p:spPr>
          <a:xfrm>
            <a:off x="827584" y="3717032"/>
            <a:ext cx="432048" cy="33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07"/>
          <p:cNvSpPr txBox="1"/>
          <p:nvPr/>
        </p:nvSpPr>
        <p:spPr>
          <a:xfrm>
            <a:off x="539552" y="3926180"/>
            <a:ext cx="288032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27" name="직선 화살표 연결선 206"/>
          <p:cNvCxnSpPr>
            <a:stCxn id="26" idx="3"/>
          </p:cNvCxnSpPr>
          <p:nvPr/>
        </p:nvCxnSpPr>
        <p:spPr>
          <a:xfrm flipV="1">
            <a:off x="827584" y="3933056"/>
            <a:ext cx="432048" cy="1760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07"/>
          <p:cNvSpPr txBox="1"/>
          <p:nvPr/>
        </p:nvSpPr>
        <p:spPr>
          <a:xfrm flipH="1">
            <a:off x="1331640" y="4645883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9" name="직선 화살표 연결선 202"/>
          <p:cNvCxnSpPr>
            <a:stCxn id="28" idx="0"/>
          </p:cNvCxnSpPr>
          <p:nvPr/>
        </p:nvCxnSpPr>
        <p:spPr>
          <a:xfrm rot="16200000">
            <a:off x="1367644" y="4537871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07"/>
          <p:cNvSpPr txBox="1"/>
          <p:nvPr/>
        </p:nvSpPr>
        <p:spPr>
          <a:xfrm flipH="1">
            <a:off x="3203848" y="4645883"/>
            <a:ext cx="288032" cy="36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7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31" name="직선 화살표 연결선 202"/>
          <p:cNvCxnSpPr>
            <a:stCxn id="30" idx="0"/>
          </p:cNvCxnSpPr>
          <p:nvPr/>
        </p:nvCxnSpPr>
        <p:spPr>
          <a:xfrm rot="16200000">
            <a:off x="3239852" y="4537871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회원관리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699" cy="5337954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697"/>
                <a:gridCol w="1159513"/>
                <a:gridCol w="2224659"/>
                <a:gridCol w="1697355"/>
              </a:tblGrid>
              <a:tr h="44615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userList.jsp</a:t>
                      </a:r>
                      <a:endParaRPr lang="en-US" altLang="ko-KR" sz="1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관리자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583906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상단바 메뉴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해당메뉴 제목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기능수행버튼 </a:t>
                      </a:r>
                      <a:r>
                        <a:rPr lang="en-US" altLang="ko-KR" sz="1100"/>
                        <a:t>-</a:t>
                      </a:r>
                      <a:r>
                        <a:rPr lang="ko-KR" altLang="en-US" sz="1100"/>
                        <a:t> 선택삭제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체크박스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기능수행버튼 </a:t>
                      </a:r>
                      <a:r>
                        <a:rPr lang="en-US" altLang="ko-KR" sz="1100">
                          <a:latin typeface="DX단선고딕 Th"/>
                          <a:ea typeface="DX단선고딕 Th"/>
                        </a:rPr>
                        <a:t>-</a:t>
                      </a: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 삭제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  <a:ea typeface="DX단선고딕 Th"/>
                        </a:rPr>
                        <a:t>블랙리스트 목록창</a:t>
                      </a:r>
                      <a:endParaRPr lang="ko-KR" altLang="en-US" sz="1100">
                        <a:latin typeface="DX단선고딕 Th"/>
                        <a:ea typeface="DX단선고딕 Th"/>
                      </a:endParaRPr>
                    </a:p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76399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704710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70"/>
          <p:cNvSpPr txBox="1"/>
          <p:nvPr/>
        </p:nvSpPr>
        <p:spPr>
          <a:xfrm>
            <a:off x="7135191" y="3853403"/>
            <a:ext cx="1757289" cy="1431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  <a:latin typeface="DX단선고딕 Th"/>
                <a:ea typeface="DX단선고딕 Th"/>
              </a:rPr>
              <a:t>7.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아이디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 :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이름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전화번호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주소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가입일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권한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이메일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prstClr val="black"/>
                </a:solidFill>
              </a:rPr>
              <a:t>Text(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성별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)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출력</a:t>
            </a:r>
            <a:r>
              <a:rPr lang="ko-KR" altLang="ko-KR" sz="1100">
                <a:solidFill>
                  <a:srgbClr val="000000"/>
                </a:solidFill>
                <a:latin typeface="DX단선고딕 Th"/>
                <a:ea typeface="DX단선고딕 Th"/>
                <a:cs typeface="Arial"/>
              </a:rPr>
              <a:t>창</a:t>
            </a:r>
            <a:endParaRPr lang="ko-KR" altLang="ko-KR" sz="1100">
              <a:solidFill>
                <a:srgbClr val="000000"/>
              </a:solidFill>
              <a:latin typeface="DX단선고딕 Th"/>
              <a:ea typeface="DX단선고딕 Th"/>
              <a:cs typeface="Arial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552" y="2697388"/>
            <a:ext cx="6408712" cy="2963860"/>
          </a:xfrm>
          <a:prstGeom prst="rect">
            <a:avLst/>
          </a:prstGeom>
        </p:spPr>
      </p:pic>
      <p:cxnSp>
        <p:nvCxnSpPr>
          <p:cNvPr id="17" name="직선 화살표 연결선 202"/>
          <p:cNvCxnSpPr>
            <a:stCxn id="18" idx="2"/>
          </p:cNvCxnSpPr>
          <p:nvPr/>
        </p:nvCxnSpPr>
        <p:spPr>
          <a:xfrm rot="16200000" flipH="1">
            <a:off x="647564" y="2679080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07"/>
          <p:cNvSpPr txBox="1"/>
          <p:nvPr/>
        </p:nvSpPr>
        <p:spPr>
          <a:xfrm flipH="1">
            <a:off x="611560" y="2204864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19" name="TextBox 107"/>
          <p:cNvSpPr txBox="1"/>
          <p:nvPr/>
        </p:nvSpPr>
        <p:spPr>
          <a:xfrm>
            <a:off x="1619672" y="3061612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/>
          <p:nvPr/>
        </p:nvCxnSpPr>
        <p:spPr>
          <a:xfrm rot="10800000">
            <a:off x="1187624" y="3284984"/>
            <a:ext cx="43204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07"/>
          <p:cNvSpPr txBox="1"/>
          <p:nvPr/>
        </p:nvSpPr>
        <p:spPr>
          <a:xfrm>
            <a:off x="467544" y="3429000"/>
            <a:ext cx="288032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22" name="직선 화살표 연결선 206"/>
          <p:cNvCxnSpPr>
            <a:stCxn id="21" idx="3"/>
          </p:cNvCxnSpPr>
          <p:nvPr/>
        </p:nvCxnSpPr>
        <p:spPr>
          <a:xfrm>
            <a:off x="755576" y="3611888"/>
            <a:ext cx="432048" cy="33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7"/>
          <p:cNvSpPr txBox="1"/>
          <p:nvPr/>
        </p:nvSpPr>
        <p:spPr>
          <a:xfrm>
            <a:off x="467544" y="3821036"/>
            <a:ext cx="288032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24" name="직선 화살표 연결선 206"/>
          <p:cNvCxnSpPr>
            <a:stCxn id="23" idx="3"/>
          </p:cNvCxnSpPr>
          <p:nvPr/>
        </p:nvCxnSpPr>
        <p:spPr>
          <a:xfrm flipV="1">
            <a:off x="755576" y="3827912"/>
            <a:ext cx="432048" cy="1760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02"/>
          <p:cNvCxnSpPr>
            <a:stCxn id="26" idx="2"/>
          </p:cNvCxnSpPr>
          <p:nvPr/>
        </p:nvCxnSpPr>
        <p:spPr>
          <a:xfrm rot="16200000" flipH="1">
            <a:off x="5688124" y="3104964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07"/>
          <p:cNvSpPr txBox="1"/>
          <p:nvPr/>
        </p:nvSpPr>
        <p:spPr>
          <a:xfrm flipH="1">
            <a:off x="5652120" y="2630748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9" name="직선 화살표 연결선 202"/>
          <p:cNvCxnSpPr>
            <a:stCxn id="30" idx="2"/>
          </p:cNvCxnSpPr>
          <p:nvPr/>
        </p:nvCxnSpPr>
        <p:spPr>
          <a:xfrm rot="16200000" flipH="1">
            <a:off x="3311860" y="3537012"/>
            <a:ext cx="2160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07"/>
          <p:cNvSpPr txBox="1"/>
          <p:nvPr/>
        </p:nvSpPr>
        <p:spPr>
          <a:xfrm flipH="1">
            <a:off x="3275856" y="3062796"/>
            <a:ext cx="288032" cy="36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7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31" name="TextBox 107"/>
          <p:cNvSpPr txBox="1"/>
          <p:nvPr/>
        </p:nvSpPr>
        <p:spPr>
          <a:xfrm>
            <a:off x="539552" y="4830288"/>
            <a:ext cx="288032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  <a:latin typeface="DX단선고딕 Th"/>
                <a:ea typeface="DX단선고딕 Th"/>
              </a:rPr>
              <a:t>6</a:t>
            </a:r>
            <a:endParaRPr lang="en-US" altLang="ko-KR">
              <a:solidFill>
                <a:srgbClr val="4f81bd">
                  <a:lumMod val="75000"/>
                </a:srgbClr>
              </a:solidFill>
              <a:latin typeface="DX단선고딕 Th"/>
              <a:ea typeface="DX단선고딕 Th"/>
            </a:endParaRPr>
          </a:p>
        </p:txBody>
      </p:sp>
      <p:cxnSp>
        <p:nvCxnSpPr>
          <p:cNvPr id="32" name="직선 화살표 연결선 206"/>
          <p:cNvCxnSpPr>
            <a:stCxn id="31" idx="3"/>
          </p:cNvCxnSpPr>
          <p:nvPr/>
        </p:nvCxnSpPr>
        <p:spPr>
          <a:xfrm flipV="1">
            <a:off x="827584" y="4837164"/>
            <a:ext cx="432048" cy="1760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 txBox="1"/>
          <p:nvPr/>
        </p:nvSpPr>
        <p:spPr>
          <a:xfrm>
            <a:off x="5652120" y="3955524"/>
            <a:ext cx="278145" cy="1668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">
                <a:solidFill>
                  <a:srgbClr val="808080"/>
                </a:solidFill>
              </a:rPr>
              <a:t>남</a:t>
            </a:r>
            <a:endParaRPr lang="ko-KR" altLang="en-US" sz="500">
              <a:solidFill>
                <a:srgbClr val="808080"/>
              </a:solidFill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5652120" y="4509120"/>
            <a:ext cx="278145" cy="1668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">
                <a:solidFill>
                  <a:srgbClr val="808080"/>
                </a:solidFill>
              </a:rPr>
              <a:t>남</a:t>
            </a:r>
            <a:endParaRPr lang="ko-KR" altLang="en-US" sz="500">
              <a:solidFill>
                <a:srgbClr val="80808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5796136" y="5085184"/>
            <a:ext cx="278145" cy="1668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">
                <a:solidFill>
                  <a:srgbClr val="808080"/>
                </a:solidFill>
              </a:rPr>
              <a:t>남</a:t>
            </a:r>
            <a:endParaRPr lang="ko-KR" altLang="en-US" sz="500">
              <a:solidFill>
                <a:srgbClr val="80808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공지사항 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42699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NoticeRegist.jsp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관리자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메뉴제목</a:t>
                      </a:r>
                      <a:endParaRPr lang="ko-KR" altLang="en-US" sz="1100">
                        <a:latin typeface="+mn-lt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</a:rPr>
                        <a:t>게시글 내용</a:t>
                      </a:r>
                      <a:endParaRPr lang="ko-KR" altLang="en-US" sz="1100">
                        <a:latin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기능 수행 버튼</a:t>
                      </a:r>
                      <a:r>
                        <a:rPr lang="en-US" altLang="ko-KR" sz="1100">
                          <a:latin typeface="+mn-lt"/>
                        </a:rPr>
                        <a:t>(</a:t>
                      </a:r>
                      <a:r>
                        <a:rPr lang="ko-KR" altLang="en-US" sz="1100">
                          <a:latin typeface="+mn-lt"/>
                        </a:rPr>
                        <a:t>취소</a:t>
                      </a:r>
                      <a:r>
                        <a:rPr lang="en-US" altLang="ko-KR" sz="1100">
                          <a:latin typeface="+mn-lt"/>
                        </a:rPr>
                        <a:t>,</a:t>
                      </a:r>
                      <a:r>
                        <a:rPr lang="ko-KR" altLang="en-US" sz="1100">
                          <a:latin typeface="+mn-lt"/>
                        </a:rPr>
                        <a:t>등록</a:t>
                      </a:r>
                      <a:r>
                        <a:rPr lang="en-US" altLang="ko-KR" sz="1100">
                          <a:latin typeface="+mn-lt"/>
                        </a:rPr>
                        <a:t>)</a:t>
                      </a:r>
                      <a:endParaRPr lang="en-US" altLang="ko-KR" sz="1100">
                        <a:latin typeface="DX단선고딕 Th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2.text(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): 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출력창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3.text(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):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출력창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4.Button(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취소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: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 공지사항 화면 출력</a:t>
                      </a:r>
                      <a:endParaRPr lang="ko-KR" altLang="en-US" sz="110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  Button(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등록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) : 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글등록 화면 출력</a:t>
                      </a:r>
                      <a:endParaRPr lang="ko-KR" altLang="en-US" sz="110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endParaRPr lang="ko-KR" altLang="en-US" sz="1100">
                        <a:latin typeface="Malgun Gothic"/>
                        <a:ea typeface="Malgun Gothic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" name="TextBox 107"/>
          <p:cNvSpPr txBox="1"/>
          <p:nvPr/>
        </p:nvSpPr>
        <p:spPr>
          <a:xfrm>
            <a:off x="980816" y="2196137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0" name="직선 화살표 연결선 202"/>
          <p:cNvCxnSpPr/>
          <p:nvPr/>
        </p:nvCxnSpPr>
        <p:spPr>
          <a:xfrm rot="16200000" flipH="1">
            <a:off x="995702" y="2658893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7"/>
          <p:cNvSpPr txBox="1"/>
          <p:nvPr/>
        </p:nvSpPr>
        <p:spPr>
          <a:xfrm>
            <a:off x="377789" y="3668852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7" name="TextBox 107"/>
          <p:cNvSpPr txBox="1"/>
          <p:nvPr/>
        </p:nvSpPr>
        <p:spPr>
          <a:xfrm flipH="1">
            <a:off x="360040" y="4605831"/>
            <a:ext cx="360041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19" name="TextBox 107"/>
          <p:cNvSpPr txBox="1"/>
          <p:nvPr/>
        </p:nvSpPr>
        <p:spPr>
          <a:xfrm>
            <a:off x="360432" y="5373216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260" b="2300"/>
          <a:stretch>
            <a:fillRect/>
          </a:stretch>
        </p:blipFill>
        <p:spPr>
          <a:xfrm>
            <a:off x="971600" y="2812270"/>
            <a:ext cx="5652120" cy="3065002"/>
          </a:xfrm>
          <a:prstGeom prst="rect">
            <a:avLst/>
          </a:prstGeom>
        </p:spPr>
      </p:pic>
      <p:cxnSp>
        <p:nvCxnSpPr>
          <p:cNvPr id="24" name="직선 화살표 연결선 202"/>
          <p:cNvCxnSpPr/>
          <p:nvPr/>
        </p:nvCxnSpPr>
        <p:spPr>
          <a:xfrm>
            <a:off x="630608" y="5588079"/>
            <a:ext cx="350208" cy="1675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02"/>
          <p:cNvCxnSpPr/>
          <p:nvPr/>
        </p:nvCxnSpPr>
        <p:spPr>
          <a:xfrm flipV="1">
            <a:off x="605375" y="4789276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2"/>
          <p:cNvCxnSpPr/>
          <p:nvPr/>
        </p:nvCxnSpPr>
        <p:spPr>
          <a:xfrm>
            <a:off x="682661" y="3862163"/>
            <a:ext cx="254351" cy="596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57200" y="103018"/>
            <a:ext cx="8229600" cy="1314620"/>
            <a:chOff x="457200" y="103018"/>
            <a:chExt cx="8229600" cy="1314620"/>
          </a:xfrm>
        </p:grpSpPr>
        <p:pic>
          <p:nvPicPr>
            <p:cNvPr id="4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24128" y="103018"/>
              <a:ext cx="1224135" cy="86897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제목 2"/>
            <p:cNvSpPr txBox="1"/>
            <p:nvPr/>
          </p:nvSpPr>
          <p:spPr>
            <a:xfrm>
              <a:off x="457200" y="274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  <a:t>공지사항 </a:t>
              </a:r>
              <a:r>
                <a:rPr lang="ko-KR" altLang="en-US" sz="4000" b="1">
                  <a:solidFill>
                    <a:prstClr val="white"/>
                  </a:solidFill>
                  <a:latin typeface="HYGothic-Extra"/>
                  <a:ea typeface="HYGothic-Extra"/>
                </a:rPr>
                <a:t>페이지</a:t>
              </a:r>
              <a:br>
                <a:rPr lang="ko-KR" altLang="en-US" sz="4000" b="1">
                  <a:solidFill>
                    <a:srgbClr val="e5fb11"/>
                  </a:solidFill>
                  <a:latin typeface="HYGothic-Extra"/>
                  <a:ea typeface="HYGothic-Extra"/>
                </a:rPr>
              </a:br>
              <a:endParaRPr lang="ko-KR" altLang="en-US" sz="4000" b="1">
                <a:solidFill>
                  <a:srgbClr val="e5fb11"/>
                </a:solidFill>
                <a:latin typeface="HYGothic-Extra"/>
                <a:ea typeface="HYGothic-Extra"/>
              </a:endParaRPr>
            </a:p>
          </p:txBody>
        </p:sp>
      </p:grpSp>
      <p:graphicFrame>
        <p:nvGraphicFramePr>
          <p:cNvPr id="5" name="표 49"/>
          <p:cNvGraphicFramePr>
            <a:graphicFrameLocks noGrp="1"/>
          </p:cNvGraphicFramePr>
          <p:nvPr/>
        </p:nvGraphicFramePr>
        <p:xfrm>
          <a:off x="360040" y="1254652"/>
          <a:ext cx="8465332" cy="5342699"/>
        </p:xfrm>
        <a:graphic>
          <a:graphicData uri="http://schemas.openxmlformats.org/drawingml/2006/table">
            <a:tbl>
              <a:tblPr firstRow="1" bandRow="1"/>
              <a:tblGrid>
                <a:gridCol w="1124475"/>
                <a:gridCol w="2259330"/>
                <a:gridCol w="1159513"/>
                <a:gridCol w="2224659"/>
                <a:gridCol w="1697355"/>
              </a:tblGrid>
              <a:tr h="46619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File Name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Noticelist.jsp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 u="none">
                          <a:solidFill>
                            <a:schemeClr val="bg1"/>
                          </a:solidFill>
                        </a:rPr>
                        <a:t>Actor</a:t>
                      </a:r>
                      <a:endParaRPr lang="en-US" altLang="ko-KR" sz="1500" b="1" u="none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500"/>
                        <a:t>관리자</a:t>
                      </a:r>
                      <a:endParaRPr lang="ko-KR" altLang="en-US" sz="15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500" b="1">
                          <a:solidFill>
                            <a:schemeClr val="bg1"/>
                          </a:solidFill>
                        </a:rPr>
                        <a:t>Form</a:t>
                      </a:r>
                      <a:endParaRPr lang="en-US" altLang="ko-KR" sz="15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472c4"/>
                    </a:solidFill>
                  </a:tcPr>
                </a:tc>
              </a:tr>
              <a:tr h="1382919">
                <a:tc rowSpan="3" gridSpan="4"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타이틀 로고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+mn-lt"/>
                        </a:rPr>
                        <a:t>기능수행버튼</a:t>
                      </a:r>
                      <a:r>
                        <a:rPr lang="en-US" altLang="ko-KR" sz="1100">
                          <a:latin typeface="+mn-lt"/>
                        </a:rPr>
                        <a:t>(</a:t>
                      </a:r>
                      <a:r>
                        <a:rPr lang="ko-KR" altLang="en-US" sz="1100">
                          <a:latin typeface="+mn-lt"/>
                        </a:rPr>
                        <a:t>글쓰기</a:t>
                      </a:r>
                      <a:r>
                        <a:rPr lang="en-US" altLang="ko-KR" sz="1100">
                          <a:latin typeface="+mn-lt"/>
                        </a:rPr>
                        <a:t>)</a:t>
                      </a:r>
                      <a:endParaRPr lang="en-US" altLang="ko-KR" sz="1100">
                        <a:latin typeface="+mn-lt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</a:rPr>
                        <a:t>게시글 내용</a:t>
                      </a:r>
                      <a:endParaRPr lang="ko-KR" altLang="en-US" sz="1100">
                        <a:latin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>
                          <a:latin typeface="DX단선고딕 Th"/>
                        </a:rPr>
                        <a:t>기능수행 버튼</a:t>
                      </a:r>
                      <a:r>
                        <a:rPr lang="en-US" altLang="ko-KR" sz="1100">
                          <a:latin typeface="DX단선고딕 Th"/>
                        </a:rPr>
                        <a:t>(</a:t>
                      </a:r>
                      <a:r>
                        <a:rPr lang="ko-KR" altLang="en-US" sz="1100">
                          <a:latin typeface="DX단선고딕 Th"/>
                        </a:rPr>
                        <a:t>검색</a:t>
                      </a:r>
                      <a:r>
                        <a:rPr lang="en-US" altLang="ko-KR" sz="1100">
                          <a:latin typeface="DX단선고딕 Th"/>
                        </a:rPr>
                        <a:t>)</a:t>
                      </a:r>
                      <a:endParaRPr lang="en-US" altLang="ko-KR" sz="1100">
                        <a:latin typeface="DX단선고딕 Th"/>
                      </a:endParaRPr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ko-KR" altLang="en-US" sz="1100"/>
                        <a:t>목록 페이지</a:t>
                      </a:r>
                      <a:endParaRPr lang="ko-KR" altLang="en-US" sz="1100"/>
                    </a:p>
                    <a:p>
                      <a:pPr marL="228600" indent="-228600">
                        <a:buAutoNum type="arabicPeriod"/>
                        <a:defRPr/>
                      </a:pPr>
                      <a:r>
                        <a:rPr lang="en-US" altLang="ko-KR" sz="1100"/>
                        <a:t>select</a:t>
                      </a:r>
                      <a:r>
                        <a:rPr lang="ko-KR" altLang="en-US" sz="1100"/>
                        <a:t>버튼</a:t>
                      </a:r>
                      <a:endParaRPr lang="ko-KR" altLang="en-US" sz="1100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97792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lt1"/>
                          </a:solidFill>
                        </a:rPr>
                        <a:t>Explanation</a:t>
                      </a:r>
                      <a:endParaRPr lang="en-US" altLang="ko-KR" b="1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2995798">
                <a:tc gridSpan="4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lvl="0" indent="0" algn="l" defTabSz="914400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2. Button(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글쓰기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):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공지사항 글쓰기 화면 출력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3.Test(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): 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공지사항 글 상세화면 출력</a:t>
                      </a:r>
                      <a:endParaRPr lang="ko-KR" altLang="en-US" sz="1100" baseline="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4.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Button(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검색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: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 검색어 출력 화면</a:t>
                      </a:r>
                      <a:endParaRPr lang="ko-KR" altLang="en-US" sz="1100">
                        <a:latin typeface="Malgun Gothic"/>
                        <a:ea typeface="Malgun Gothic"/>
                      </a:endParaRPr>
                    </a:p>
                    <a:p>
                      <a:pPr marL="228600" indent="-228600">
                        <a:defRPr/>
                      </a:pP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5.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Button(1):</a:t>
                      </a:r>
                      <a:r>
                        <a:rPr lang="en-US" altLang="ko-KR" sz="1100" baseline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100" baseline="0">
                          <a:latin typeface="Malgun Gothic"/>
                          <a:ea typeface="Malgun Gothic"/>
                        </a:rPr>
                        <a:t>공지사항 리스트 출력 화면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 </a:t>
                      </a:r>
                      <a:endParaRPr lang="ko-KR" altLang="en-US" sz="1100">
                        <a:latin typeface="Malgun Gothic"/>
                        <a:ea typeface="Malgun Gothic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6. Text(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내용</a:t>
                      </a:r>
                      <a:r>
                        <a:rPr lang="en-US" altLang="ko-KR" sz="1100">
                          <a:latin typeface="Malgun Gothic"/>
                          <a:ea typeface="Malgun Gothic"/>
                        </a:rPr>
                        <a:t>) : </a:t>
                      </a:r>
                      <a:r>
                        <a:rPr lang="ko-KR" altLang="en-US" sz="1100">
                          <a:latin typeface="Malgun Gothic"/>
                          <a:ea typeface="Malgun Gothic"/>
                        </a:rPr>
                        <a:t>출력창</a:t>
                      </a:r>
                      <a:endParaRPr lang="ko-KR" altLang="en-US" sz="1100">
                        <a:latin typeface="Malgun Gothic"/>
                        <a:ea typeface="Malgun Gothic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" name="TextBox 107"/>
          <p:cNvSpPr txBox="1"/>
          <p:nvPr/>
        </p:nvSpPr>
        <p:spPr>
          <a:xfrm>
            <a:off x="1104400" y="2213958"/>
            <a:ext cx="310461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1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0" name="직선 화살표 연결선 202"/>
          <p:cNvCxnSpPr/>
          <p:nvPr/>
        </p:nvCxnSpPr>
        <p:spPr>
          <a:xfrm rot="16200000" flipH="1">
            <a:off x="1129308" y="2700872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2"/>
          <p:cNvCxnSpPr>
            <a:stCxn id="11" idx="2"/>
          </p:cNvCxnSpPr>
          <p:nvPr/>
        </p:nvCxnSpPr>
        <p:spPr>
          <a:xfrm>
            <a:off x="6535965" y="3415260"/>
            <a:ext cx="20069" cy="26950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6545" y="2876012"/>
            <a:ext cx="5906107" cy="3447108"/>
          </a:xfrm>
          <a:prstGeom prst="rect">
            <a:avLst/>
          </a:prstGeom>
        </p:spPr>
      </p:pic>
      <p:sp>
        <p:nvSpPr>
          <p:cNvPr id="11" name="TextBox 107"/>
          <p:cNvSpPr txBox="1"/>
          <p:nvPr/>
        </p:nvSpPr>
        <p:spPr>
          <a:xfrm>
            <a:off x="6391949" y="3047872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2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17" name="직선 화살표 연결선 202"/>
          <p:cNvCxnSpPr/>
          <p:nvPr/>
        </p:nvCxnSpPr>
        <p:spPr>
          <a:xfrm rot="16200000" flipH="1">
            <a:off x="6438271" y="3553109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7"/>
          <p:cNvSpPr txBox="1"/>
          <p:nvPr/>
        </p:nvSpPr>
        <p:spPr>
          <a:xfrm flipH="1">
            <a:off x="457200" y="4531965"/>
            <a:ext cx="360041" cy="36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3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8" name="직선 화살표 연결선 202"/>
          <p:cNvCxnSpPr/>
          <p:nvPr/>
        </p:nvCxnSpPr>
        <p:spPr>
          <a:xfrm flipV="1">
            <a:off x="804006" y="4715411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7"/>
          <p:cNvSpPr txBox="1"/>
          <p:nvPr/>
        </p:nvSpPr>
        <p:spPr>
          <a:xfrm>
            <a:off x="6512317" y="4319216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4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0" name="직선 화살표 연결선 202"/>
          <p:cNvCxnSpPr/>
          <p:nvPr/>
        </p:nvCxnSpPr>
        <p:spPr>
          <a:xfrm rot="16200000" flipH="1">
            <a:off x="6526009" y="4845734"/>
            <a:ext cx="269502" cy="88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07"/>
          <p:cNvSpPr txBox="1"/>
          <p:nvPr/>
        </p:nvSpPr>
        <p:spPr>
          <a:xfrm>
            <a:off x="1907704" y="5373216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5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2" name="직선 화살표 연결선 202"/>
          <p:cNvCxnSpPr/>
          <p:nvPr/>
        </p:nvCxnSpPr>
        <p:spPr>
          <a:xfrm flipV="1">
            <a:off x="2192937" y="5553312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7"/>
          <p:cNvSpPr txBox="1"/>
          <p:nvPr/>
        </p:nvSpPr>
        <p:spPr>
          <a:xfrm>
            <a:off x="448261" y="4941168"/>
            <a:ext cx="288032" cy="36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4f81bd">
                    <a:lumMod val="75000"/>
                  </a:srgbClr>
                </a:solidFill>
              </a:rPr>
              <a:t>6</a:t>
            </a:r>
            <a:endParaRPr lang="en-US" altLang="ko-KR">
              <a:solidFill>
                <a:srgbClr val="4f81bd">
                  <a:lumMod val="75000"/>
                </a:srgbClr>
              </a:solidFill>
            </a:endParaRPr>
          </a:p>
        </p:txBody>
      </p:sp>
      <p:cxnSp>
        <p:nvCxnSpPr>
          <p:cNvPr id="24" name="직선 화살표 연결선 202"/>
          <p:cNvCxnSpPr/>
          <p:nvPr/>
        </p:nvCxnSpPr>
        <p:spPr>
          <a:xfrm flipV="1">
            <a:off x="755577" y="5118341"/>
            <a:ext cx="360039" cy="30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39552" y="1089652"/>
          <a:ext cx="8282984" cy="5227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6795"/>
                <a:gridCol w="3175259"/>
                <a:gridCol w="3630930"/>
              </a:tblGrid>
              <a:tr h="70213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20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latin typeface="MoeumT R"/>
                          <a:ea typeface="MoeumT R"/>
                        </a:rPr>
                        <a:t>Modeling</a:t>
                      </a:r>
                      <a:endParaRPr lang="ko-KR" altLang="en-US" sz="20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1088319" rtl="0" eaLnBrk="1" latinLnBrk="1" hangingPunct="1">
                        <a:defRPr/>
                      </a:pPr>
                      <a:r>
                        <a:rPr lang="en-US" altLang="ko-KR" sz="2000" b="1" kern="1200">
                          <a:solidFill>
                            <a:schemeClr val="lt1"/>
                          </a:solidFill>
                          <a:latin typeface="MoeumT R"/>
                          <a:ea typeface="MoeumT R"/>
                          <a:cs typeface="+mn-cs"/>
                        </a:rPr>
                        <a:t>Programming</a:t>
                      </a:r>
                      <a:endParaRPr lang="ko-KR" altLang="en-US" sz="2000" b="1" kern="1200">
                        <a:solidFill>
                          <a:schemeClr val="lt1"/>
                        </a:solidFill>
                        <a:latin typeface="MoeumT R"/>
                        <a:ea typeface="MoeumT R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564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MoeumT R"/>
                          <a:ea typeface="MoeumT R"/>
                        </a:rPr>
                        <a:t>O  S</a:t>
                      </a:r>
                      <a:endParaRPr lang="ko-KR" altLang="en-US" sz="14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Windows7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64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MoeumT R"/>
                          <a:ea typeface="MoeumT R"/>
                        </a:rPr>
                        <a:t>언 어</a:t>
                      </a:r>
                      <a:endParaRPr lang="ko-KR" altLang="en-US" sz="14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-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Java,</a:t>
                      </a:r>
                      <a:r>
                        <a:rPr lang="en-US" altLang="ko-KR" sz="1600" baseline="0">
                          <a:latin typeface="MoeumT R"/>
                          <a:ea typeface="MoeumT R"/>
                        </a:rPr>
                        <a:t> JSP, Ajax, jQuery,</a:t>
                      </a:r>
                      <a:endParaRPr lang="en-US" altLang="ko-KR" sz="1600" baseline="0">
                        <a:latin typeface="MoeumT R"/>
                        <a:ea typeface="MoeumT R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baseline="0">
                          <a:latin typeface="MoeumT R"/>
                          <a:ea typeface="MoeumT R"/>
                        </a:rPr>
                        <a:t>JavaScript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</a:tr>
              <a:tr h="564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MoeumT R"/>
                          <a:ea typeface="MoeumT R"/>
                        </a:rPr>
                        <a:t>개발도구</a:t>
                      </a:r>
                      <a:endParaRPr lang="ko-KR" altLang="en-US" sz="14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StarUML</a:t>
                      </a:r>
                      <a:endParaRPr lang="en-US" altLang="ko-KR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1088319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Eclipse-Mars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</a:tr>
              <a:tr h="564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MoeumT R"/>
                          <a:ea typeface="MoeumT R"/>
                        </a:rPr>
                        <a:t>서 버</a:t>
                      </a:r>
                      <a:endParaRPr lang="ko-KR" altLang="en-US" sz="14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-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Apache Tomcat</a:t>
                      </a:r>
                      <a:r>
                        <a:rPr lang="en-US" altLang="ko-KR" sz="1600" baseline="0">
                          <a:latin typeface="MoeumT R"/>
                          <a:ea typeface="MoeumT R"/>
                        </a:rPr>
                        <a:t> 8.0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</a:tr>
              <a:tr h="564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MoeumT R"/>
                          <a:ea typeface="MoeumT R"/>
                        </a:rPr>
                        <a:t>데이터베이스</a:t>
                      </a:r>
                      <a:endParaRPr lang="ko-KR" altLang="en-US" sz="14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exERD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Oracle(11.g), Mybatis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</a:tr>
              <a:tr h="564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MoeumT R"/>
                          <a:ea typeface="MoeumT R"/>
                        </a:rPr>
                        <a:t>버전 관리</a:t>
                      </a:r>
                      <a:endParaRPr lang="ko-KR" altLang="en-US" sz="14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Github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</a:tr>
              <a:tr h="564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MoeumT R"/>
                          <a:ea typeface="MoeumT R"/>
                        </a:rPr>
                        <a:t>FrameWork</a:t>
                      </a:r>
                      <a:endParaRPr lang="ko-KR" altLang="en-US" sz="14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SpringFrameWork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</a:tr>
              <a:tr h="564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MoeumT R"/>
                          <a:ea typeface="MoeumT R"/>
                        </a:rPr>
                        <a:t>UI</a:t>
                      </a:r>
                      <a:r>
                        <a:rPr lang="en-US" altLang="ko-KR" sz="1400" baseline="0">
                          <a:latin typeface="MoeumT R"/>
                          <a:ea typeface="MoeumT R"/>
                        </a:rPr>
                        <a:t> FrameWork</a:t>
                      </a:r>
                      <a:endParaRPr lang="ko-KR" altLang="en-US" sz="14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>
                          <a:latin typeface="MoeumT R"/>
                          <a:ea typeface="MoeumT R"/>
                        </a:rPr>
                        <a:t>BootStrap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latin typeface="HYGothic-Extra"/>
                <a:ea typeface="HYGothic-Extra"/>
              </a:rPr>
              <a:t>개발 </a:t>
            </a:r>
            <a: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  <a:t>과정</a:t>
            </a:r>
            <a:b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</a:b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2120" y="59926"/>
            <a:ext cx="936104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prstClr val="white"/>
                </a:solidFill>
                <a:latin typeface="Haan Somang B"/>
                <a:ea typeface="Haan Somang B"/>
              </a:rPr>
              <a:t>Part.9 </a:t>
            </a:r>
            <a:r>
              <a:rPr lang="ko-KR" altLang="en-US" sz="4000" b="1">
                <a:solidFill>
                  <a:prstClr val="white"/>
                </a:solidFill>
                <a:latin typeface="Haan Somang B"/>
                <a:ea typeface="Haan Somang B"/>
              </a:rPr>
              <a:t>시연</a:t>
            </a:r>
            <a:endParaRPr lang="en-US" altLang="ko-KR" sz="4000" b="1">
              <a:solidFill>
                <a:prstClr val="white"/>
              </a:solidFill>
              <a:latin typeface="Haan Somang B"/>
              <a:ea typeface="Haan Somang B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1916832"/>
            <a:ext cx="1895699" cy="185950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b="1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질문 </a:t>
            </a:r>
            <a:endParaRPr lang="en-US" altLang="ko-KR" sz="4000" b="1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1" y="3346009"/>
            <a:ext cx="351607" cy="3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/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7" y="1988840"/>
            <a:ext cx="1895699" cy="17875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50" y="3370730"/>
            <a:ext cx="241941" cy="3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76" y="3334831"/>
            <a:ext cx="263880" cy="3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63" y="3353637"/>
            <a:ext cx="351607" cy="3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39778" l="5167" r="2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7" t="4259" r="72003" b="57296"/>
          <a:stretch/>
        </p:blipFill>
        <p:spPr bwMode="auto">
          <a:xfrm rot="20489636">
            <a:off x="4146404" y="1814325"/>
            <a:ext cx="133728" cy="2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353C5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 moonlit night of the city</a:t>
            </a:r>
            <a:endParaRPr lang="ko-KR" altLang="en-US" sz="900" b="1" dirty="0">
              <a:solidFill>
                <a:srgbClr val="353C5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9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1" y="3346009"/>
            <a:ext cx="351607" cy="3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/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7" y="1790855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50" y="3370730"/>
            <a:ext cx="241941" cy="3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76" y="3334831"/>
            <a:ext cx="263880" cy="3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63" y="3353637"/>
            <a:ext cx="351607" cy="3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39778" l="5167" r="28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7" t="4259" r="72003" b="57296"/>
          <a:stretch/>
        </p:blipFill>
        <p:spPr bwMode="auto">
          <a:xfrm rot="20489636">
            <a:off x="4146404" y="1814325"/>
            <a:ext cx="133728" cy="2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907704" y="3949006"/>
            <a:ext cx="5616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353C5D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A moonlit night of the city</a:t>
            </a:r>
            <a:endParaRPr lang="ko-KR" altLang="en-US" sz="900" b="1" dirty="0">
              <a:solidFill>
                <a:srgbClr val="353C5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07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98066" y="21948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bg1"/>
                </a:solidFill>
                <a:latin typeface="HYGothic-Extra"/>
                <a:ea typeface="HYGothic-Extra"/>
              </a:rPr>
              <a:t>개발 </a:t>
            </a:r>
            <a:r>
              <a:rPr lang="ko-KR" altLang="en-US" sz="4000" b="1">
                <a:solidFill>
                  <a:srgbClr val="e5fb11"/>
                </a:solidFill>
                <a:latin typeface="HYGothic-Extra"/>
                <a:ea typeface="HYGothic-Extra"/>
              </a:rPr>
              <a:t>과정</a:t>
            </a:r>
            <a:endParaRPr lang="ko-KR" altLang="en-US" sz="4000" b="1">
              <a:solidFill>
                <a:srgbClr val="e5fb11"/>
              </a:solidFill>
              <a:latin typeface="HYGothic-Extra"/>
              <a:ea typeface="HYGothic-Extr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31320" y="123742"/>
            <a:ext cx="1038746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1" name="순서도: 자기 디스크 20"/>
          <p:cNvSpPr/>
          <p:nvPr/>
        </p:nvSpPr>
        <p:spPr>
          <a:xfrm>
            <a:off x="5796136" y="1987425"/>
            <a:ext cx="1440000" cy="82800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Database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(Oracle)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982583" y="1844824"/>
            <a:ext cx="2120400" cy="1306800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Admin PC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982584" y="3884562"/>
            <a:ext cx="2120399" cy="1306800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User PC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1073680" y="2204904"/>
            <a:ext cx="903998" cy="36377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Tomcat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5" name="순서도: 처리 24"/>
          <p:cNvSpPr/>
          <p:nvPr/>
        </p:nvSpPr>
        <p:spPr>
          <a:xfrm>
            <a:off x="2077079" y="2219537"/>
            <a:ext cx="903998" cy="36377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Web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1073680" y="2673483"/>
            <a:ext cx="903998" cy="36377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App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Inventor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7" name="순서도: 처리 26"/>
          <p:cNvSpPr/>
          <p:nvPr/>
        </p:nvSpPr>
        <p:spPr>
          <a:xfrm>
            <a:off x="2071383" y="2664390"/>
            <a:ext cx="903998" cy="36377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Java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8" name="순서도: 처리 27"/>
          <p:cNvSpPr/>
          <p:nvPr/>
        </p:nvSpPr>
        <p:spPr>
          <a:xfrm>
            <a:off x="1106904" y="4177962"/>
            <a:ext cx="900000" cy="36000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Tomcat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9" name="순서도: 처리 28"/>
          <p:cNvSpPr/>
          <p:nvPr/>
        </p:nvSpPr>
        <p:spPr>
          <a:xfrm>
            <a:off x="1627079" y="4622815"/>
            <a:ext cx="900000" cy="36000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Web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0" name="순서도: 처리 29"/>
          <p:cNvSpPr/>
          <p:nvPr/>
        </p:nvSpPr>
        <p:spPr>
          <a:xfrm>
            <a:off x="2116533" y="4177962"/>
            <a:ext cx="903998" cy="36377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</a:rPr>
              <a:t>Java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131840" y="2498224"/>
            <a:ext cx="2664297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88348" y="1955905"/>
            <a:ext cx="1122423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</a:rPr>
              <a:t>계정의 정보를</a:t>
            </a:r>
            <a:endParaRPr lang="ko-KR" altLang="en-US" sz="1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DB</a:t>
            </a:r>
            <a:r>
              <a:rPr lang="ko-KR" altLang="en-US" sz="1100">
                <a:solidFill>
                  <a:schemeClr val="bg1"/>
                </a:solidFill>
              </a:rPr>
              <a:t>에서 가져옴</a:t>
            </a:r>
            <a:endParaRPr lang="en-US" altLang="ko-KR" sz="11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16533" y="3208672"/>
            <a:ext cx="1093569" cy="6001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</a:rPr>
              <a:t>계정으로부터</a:t>
            </a:r>
            <a:endParaRPr lang="ko-KR" altLang="en-US" sz="1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</a:rPr>
              <a:t>받은 정보를</a:t>
            </a:r>
            <a:endParaRPr lang="ko-KR" altLang="en-US" sz="1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Web</a:t>
            </a:r>
            <a:r>
              <a:rPr lang="ko-KR" altLang="en-US" sz="1100">
                <a:solidFill>
                  <a:schemeClr val="bg1"/>
                </a:solidFill>
              </a:rPr>
              <a:t>으로 전송</a:t>
            </a:r>
            <a:endParaRPr lang="en-US" altLang="ko-KR" sz="110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/>
          <p:cNvCxnSpPr>
            <a:endCxn id="23" idx="0"/>
          </p:cNvCxnSpPr>
          <p:nvPr/>
        </p:nvCxnSpPr>
        <p:spPr>
          <a:xfrm flipH="1">
            <a:off x="2042784" y="3178771"/>
            <a:ext cx="3208" cy="705791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61575" y="3958714"/>
            <a:ext cx="982765" cy="10971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Web</a:t>
            </a:r>
            <a:endParaRPr lang="en-US" altLang="ko-KR" sz="1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  - </a:t>
            </a:r>
            <a:r>
              <a:rPr lang="ko-KR" altLang="en-US" sz="1100">
                <a:solidFill>
                  <a:schemeClr val="bg1"/>
                </a:solidFill>
              </a:rPr>
              <a:t>로그인</a:t>
            </a:r>
            <a:endParaRPr lang="ko-KR" altLang="en-US" sz="1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  - </a:t>
            </a:r>
            <a:r>
              <a:rPr lang="ko-KR" altLang="en-US" sz="1100">
                <a:solidFill>
                  <a:schemeClr val="bg1"/>
                </a:solidFill>
              </a:rPr>
              <a:t>회원가입</a:t>
            </a:r>
            <a:endParaRPr lang="ko-KR" altLang="en-US" sz="1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  - </a:t>
            </a:r>
            <a:r>
              <a:rPr lang="ko-KR" altLang="en-US" sz="1100">
                <a:solidFill>
                  <a:schemeClr val="bg1"/>
                </a:solidFill>
              </a:rPr>
              <a:t>개요</a:t>
            </a:r>
            <a:endParaRPr lang="ko-KR" altLang="en-US" sz="1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  - </a:t>
            </a:r>
            <a:r>
              <a:rPr lang="ko-KR" altLang="en-US" sz="1100">
                <a:solidFill>
                  <a:schemeClr val="bg1"/>
                </a:solidFill>
              </a:rPr>
              <a:t>이용안내</a:t>
            </a:r>
            <a:endParaRPr lang="ko-KR" altLang="en-US" sz="11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  - </a:t>
            </a:r>
            <a:r>
              <a:rPr lang="ko-KR" altLang="en-US" sz="1100">
                <a:solidFill>
                  <a:schemeClr val="bg1"/>
                </a:solidFill>
              </a:rPr>
              <a:t>공지사항</a:t>
            </a:r>
            <a:endParaRPr lang="en-US" altLang="ko-KR" sz="11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prstClr val="white"/>
                </a:solidFill>
                <a:latin typeface="Haan Sollip M"/>
                <a:ea typeface="Haan Sollip M"/>
              </a:rPr>
              <a:t>Part.4 </a:t>
            </a:r>
            <a:r>
              <a:rPr lang="ko-KR" altLang="en-US" sz="4000" b="1">
                <a:solidFill>
                  <a:prstClr val="white"/>
                </a:solidFill>
                <a:latin typeface="Haan Sollip M"/>
                <a:ea typeface="Haan Sollip M"/>
              </a:rPr>
              <a:t>요구사항 정의</a:t>
            </a:r>
            <a:endParaRPr lang="en-US" altLang="ko-KR" sz="4000" b="1">
              <a:solidFill>
                <a:prstClr val="white"/>
              </a:solidFill>
              <a:latin typeface="Haan Sollip M"/>
              <a:ea typeface="Haan Sollip M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1850163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725144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6804248" cy="425417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398066" y="21948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40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정의</a:t>
            </a:r>
            <a:endParaRPr lang="ko-KR" altLang="en-US" sz="40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7584" y="1124744"/>
            <a:ext cx="1239299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패 키 지</a:t>
            </a:r>
            <a:endParaRPr lang="ko-KR" altLang="en-US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3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398066" y="21948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bg1"/>
                </a:solidFill>
                <a:latin typeface="HYGothic-Extra"/>
                <a:ea typeface="HYGothic-Extra"/>
              </a:rPr>
              <a:t>요구사항 </a:t>
            </a:r>
            <a:r>
              <a:rPr lang="ko-KR" altLang="en-US" sz="4000" b="1">
                <a:solidFill>
                  <a:srgbClr val="e5fb11"/>
                </a:solidFill>
                <a:latin typeface="HYGothic-Extra"/>
                <a:ea typeface="HYGothic-Extra"/>
              </a:rPr>
              <a:t>정의</a:t>
            </a:r>
            <a:endParaRPr lang="ko-KR" altLang="en-US" sz="4000" b="1">
              <a:solidFill>
                <a:srgbClr val="e5fb11"/>
              </a:solidFill>
              <a:latin typeface="HYGothic-Extra"/>
              <a:ea typeface="HYGothic-Extr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23528" y="1556792"/>
          <a:ext cx="8499195" cy="48973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8601"/>
                <a:gridCol w="2129169"/>
                <a:gridCol w="5051425"/>
              </a:tblGrid>
              <a:tr h="55248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MoeumT R"/>
                          <a:ea typeface="MoeumT R"/>
                        </a:rPr>
                        <a:t>액  터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MoeumT R"/>
                          <a:ea typeface="MoeumT R"/>
                        </a:rPr>
                        <a:t>패 키 지  명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1088319" rtl="0" eaLnBrk="1" latinLnBrk="1" hangingPunct="1">
                        <a:defRPr/>
                      </a:pPr>
                      <a:r>
                        <a:rPr lang="ko-KR" altLang="en-US" sz="1600" b="1" kern="1200">
                          <a:solidFill>
                            <a:schemeClr val="lt1"/>
                          </a:solidFill>
                          <a:latin typeface="MoeumT R"/>
                          <a:ea typeface="MoeumT R"/>
                          <a:cs typeface="+mn-cs"/>
                        </a:rPr>
                        <a:t>설   명</a:t>
                      </a:r>
                      <a:endParaRPr lang="ko-KR" altLang="en-US" sz="1600" b="1" kern="1200">
                        <a:solidFill>
                          <a:schemeClr val="lt1"/>
                        </a:solidFill>
                        <a:latin typeface="MoeumT R"/>
                        <a:ea typeface="MoeumT R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896556">
                <a:tc rowSpan="4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HCR Dotum"/>
                          <a:ea typeface="HCR Dotum"/>
                          <a:cs typeface="HCR Dotum"/>
                        </a:rPr>
                        <a:t>공  통</a:t>
                      </a:r>
                      <a:endParaRPr lang="ko-KR" altLang="en-US" sz="1600"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HCR Dotum"/>
                          <a:ea typeface="HCR Dotum"/>
                          <a:cs typeface="HCR Dotum"/>
                        </a:rPr>
                        <a:t>로그인 </a:t>
                      </a:r>
                      <a:r>
                        <a:rPr lang="en-US" altLang="ko-KR" sz="1400">
                          <a:latin typeface="HCR Dotum"/>
                          <a:ea typeface="HCR Dotum"/>
                          <a:cs typeface="HCR Dotum"/>
                        </a:rPr>
                        <a:t>/ </a:t>
                      </a:r>
                      <a:r>
                        <a:rPr lang="ko-KR" altLang="en-US" sz="1400">
                          <a:latin typeface="HCR Dotum"/>
                          <a:ea typeface="HCR Dotum"/>
                          <a:cs typeface="HCR Dotum"/>
                        </a:rPr>
                        <a:t>로그아웃</a:t>
                      </a:r>
                      <a:endParaRPr lang="ko-KR" altLang="en-US" sz="1400"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6350" tIns="0" rIns="6350" bIns="0" anchor="ctr" anchorCtr="0"/>
                    <a:p>
                      <a:pPr latinLnBrk="1">
                        <a:defRPr/>
                      </a:pPr>
                      <a:r>
                        <a:rPr lang="ko-KR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로그인</a:t>
                      </a:r>
                      <a:r>
                        <a:rPr lang="en-US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/</a:t>
                      </a:r>
                      <a:r>
                        <a:rPr lang="ko-KR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로그아웃 패키지는 사용자</a:t>
                      </a:r>
                      <a:r>
                        <a:rPr lang="en-US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(</a:t>
                      </a:r>
                      <a:r>
                        <a:rPr lang="ko-KR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방 구매자</a:t>
                      </a:r>
                      <a:r>
                        <a:rPr lang="en-US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,</a:t>
                      </a:r>
                      <a:r>
                        <a:rPr lang="ko-KR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방 제공자</a:t>
                      </a:r>
                      <a:r>
                        <a:rPr lang="en-US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)</a:t>
                      </a:r>
                      <a:r>
                        <a:rPr lang="ko-KR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의 로그인</a:t>
                      </a:r>
                      <a:r>
                        <a:rPr lang="en-US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,</a:t>
                      </a:r>
                      <a:endParaRPr lang="en-US" altLang="ko-KR" sz="1400" b="1" kern="1200" baseline="0">
                        <a:solidFill>
                          <a:schemeClr val="dk1"/>
                        </a:solidFill>
                        <a:effectLst/>
                        <a:latin typeface="HCR Dotum"/>
                        <a:ea typeface="HCR Dotum"/>
                        <a:cs typeface="HCR Dotum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  </a:t>
                      </a:r>
                      <a:r>
                        <a:rPr lang="ko-KR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로그아웃 기능을 설계</a:t>
                      </a:r>
                      <a:r>
                        <a:rPr lang="en-US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, </a:t>
                      </a:r>
                      <a:r>
                        <a:rPr lang="ko-KR" altLang="ko-KR" sz="1400" b="1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구현하기 위한 패키지다</a:t>
                      </a:r>
                      <a:endParaRPr lang="ko-KR" sz="1400" kern="1200" baseline="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6350" marR="6350" marT="0" marB="0" anchor="ctr"/>
                </a:tc>
              </a:tr>
              <a:tr h="1103454">
                <a:tc v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HCR Dotum"/>
                          <a:ea typeface="HCR Dotum"/>
                          <a:cs typeface="HCR Dotum"/>
                        </a:rPr>
                        <a:t>회원가입</a:t>
                      </a:r>
                      <a:endParaRPr lang="ko-KR" altLang="en-US" sz="1400"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6350" tIns="0" rIns="6350" bIns="0" anchor="ctr" anchorCtr="0"/>
                    <a:p>
                      <a:pPr latinLnBrk="1"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회원가입 패키지는 사용자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(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방 구매자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,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방 제공자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)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의 정보를</a:t>
                      </a:r>
                      <a:r>
                        <a:rPr lang="en-US" altLang="ko-KR" sz="1400" b="0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 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사용자로부터 입력 받아DB에 저장해 아이디를 등록하고,</a:t>
                      </a:r>
                      <a:r>
                        <a:rPr lang="en-US" altLang="ko-KR" sz="1400" b="0" kern="1200" baseline="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중복된 아이디를 조회하는 기능을 수행한다</a:t>
                      </a:r>
                      <a:endParaRPr lang="ko-KR" sz="1400" kern="120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6350" marR="6350" marT="0" marB="0" anchor="ctr"/>
                </a:tc>
              </a:tr>
              <a:tr h="1103454">
                <a:tc v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HCR Dotum"/>
                          <a:ea typeface="HCR Dotum"/>
                          <a:cs typeface="HCR Dotum"/>
                        </a:rPr>
                        <a:t>회원정보</a:t>
                      </a:r>
                      <a:endParaRPr lang="ko-KR" altLang="en-US" sz="1400"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6350" tIns="0" rIns="6350" bIns="0" anchor="ctr" anchorCtr="0"/>
                    <a:p>
                      <a:pPr latinLnBrk="1"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회원정보 패키지는 사용자에 대한 정보들을 조회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/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수정 할 수 있도록</a:t>
                      </a:r>
                      <a:endParaRPr lang="ko-KR" altLang="ko-KR" sz="1400" b="1" kern="1200">
                        <a:solidFill>
                          <a:schemeClr val="dk1"/>
                        </a:solidFill>
                        <a:effectLst/>
                        <a:latin typeface="HCR Dotum"/>
                        <a:ea typeface="HCR Dotum"/>
                        <a:cs typeface="HCR Dotum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하는 기능을 하는 패키지다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</a:t>
                      </a:r>
                      <a:endParaRPr lang="en-US" altLang="ko-KR" sz="1400" b="1" kern="1200">
                        <a:solidFill>
                          <a:schemeClr val="dk1"/>
                        </a:solidFill>
                        <a:effectLst/>
                        <a:latin typeface="HCR Dotum"/>
                        <a:ea typeface="HCR Dotum"/>
                        <a:cs typeface="HCR Dotum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회원의 정보들을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 DB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에서 조회하여 사용자에게 보여준다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</a:t>
                      </a:r>
                      <a:endParaRPr lang="en-US" altLang="ko-KR" sz="1400" b="1" kern="1200">
                        <a:solidFill>
                          <a:schemeClr val="dk1"/>
                        </a:solidFill>
                        <a:effectLst/>
                        <a:latin typeface="HCR Dotum"/>
                        <a:ea typeface="HCR Dotum"/>
                        <a:cs typeface="HCR Dotum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DB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에서 조회된 정보들은 사용자가 수정을 할 수 있다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</a:t>
                      </a:r>
                      <a:endParaRPr lang="ko-KR" sz="1400" kern="120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6350" marR="6350" marT="0" marB="0" anchor="ctr"/>
                </a:tc>
              </a:tr>
              <a:tr h="1241386">
                <a:tc v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ko-KR" sz="1400" b="0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공지사항</a:t>
                      </a:r>
                      <a:endParaRPr lang="ko-KR" altLang="ko-KR" sz="1400" b="0" kern="120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6350" tIns="0" rIns="6350" bIns="0" anchor="ctr" anchorCtr="0"/>
                    <a:p>
                      <a:pPr indent="127000" algn="l" latinLnBrk="1">
                        <a:spcAft>
                          <a:spcPts val="0"/>
                        </a:spcAft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공지사항 패키지는 사용자가 공지사항의 게시물에 대한 조회 기능을 수행한다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공지사항은 관리자 권한을 가진 아이디만 등록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,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수정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,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삭제가 가능하게 구현한다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</a:t>
                      </a:r>
                      <a:endParaRPr lang="ko-KR" sz="1400" b="1" kern="120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6350" marR="635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1813383" y="1850886"/>
            <a:ext cx="5753473" cy="720080"/>
            <a:chOff x="1124135" y="1506387"/>
            <a:chExt cx="6840760" cy="8640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사다리꼴 3"/>
            <p:cNvSpPr/>
            <p:nvPr/>
          </p:nvSpPr>
          <p:spPr>
            <a:xfrm rot="10800000">
              <a:off x="1124135" y="1506387"/>
              <a:ext cx="6840760" cy="864096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순서도: 수동 입력 4"/>
            <p:cNvSpPr/>
            <p:nvPr/>
          </p:nvSpPr>
          <p:spPr>
            <a:xfrm rot="5400000">
              <a:off x="1325999" y="1307095"/>
              <a:ext cx="861157" cy="1259747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1813385" y="2789436"/>
            <a:ext cx="5760640" cy="717634"/>
            <a:chOff x="1115613" y="1506386"/>
            <a:chExt cx="6849282" cy="86409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9" name="사다리꼴 8"/>
            <p:cNvSpPr/>
            <p:nvPr/>
          </p:nvSpPr>
          <p:spPr>
            <a:xfrm rot="10800000">
              <a:off x="1124135" y="1506387"/>
              <a:ext cx="6840760" cy="864096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순서도: 수동 입력 9"/>
            <p:cNvSpPr/>
            <p:nvPr/>
          </p:nvSpPr>
          <p:spPr>
            <a:xfrm rot="5400000">
              <a:off x="1369965" y="1252034"/>
              <a:ext cx="861157" cy="1369862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1822721" y="3712271"/>
            <a:ext cx="5769971" cy="717632"/>
            <a:chOff x="1115613" y="1506387"/>
            <a:chExt cx="6860376" cy="86115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사다리꼴 17"/>
            <p:cNvSpPr/>
            <p:nvPr/>
          </p:nvSpPr>
          <p:spPr>
            <a:xfrm rot="10800000">
              <a:off x="1135228" y="1506387"/>
              <a:ext cx="6840761" cy="861158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순서도: 수동 입력 18"/>
            <p:cNvSpPr/>
            <p:nvPr/>
          </p:nvSpPr>
          <p:spPr>
            <a:xfrm rot="5400000">
              <a:off x="1369965" y="1252035"/>
              <a:ext cx="861157" cy="1369862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1813383" y="4650821"/>
            <a:ext cx="5769972" cy="717633"/>
            <a:chOff x="1115613" y="1506387"/>
            <a:chExt cx="6860377" cy="8640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사다리꼴 20"/>
            <p:cNvSpPr/>
            <p:nvPr/>
          </p:nvSpPr>
          <p:spPr>
            <a:xfrm rot="10800000">
              <a:off x="1135229" y="1506387"/>
              <a:ext cx="6840761" cy="864096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순서도: 수동 입력 21"/>
            <p:cNvSpPr/>
            <p:nvPr/>
          </p:nvSpPr>
          <p:spPr>
            <a:xfrm rot="5400000">
              <a:off x="1369966" y="1252034"/>
              <a:ext cx="861157" cy="1369864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9" name="양쪽 모서리가 둥근 사각형 158"/>
          <p:cNvSpPr/>
          <p:nvPr/>
        </p:nvSpPr>
        <p:spPr>
          <a:xfrm>
            <a:off x="0" y="6713577"/>
            <a:ext cx="9144000" cy="144423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805283" y="6081033"/>
              <a:ext cx="351607" cy="361240"/>
            </a:xfrm>
            <a:prstGeom prst="rect">
              <a:avLst/>
            </a:prstGeom>
            <a:noFill/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601442" y="6105754"/>
              <a:ext cx="241941" cy="354307"/>
            </a:xfrm>
            <a:prstGeom prst="rect">
              <a:avLst/>
            </a:prstGeom>
            <a:noFill/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513368" y="6069855"/>
              <a:ext cx="263880" cy="386432"/>
            </a:xfrm>
            <a:prstGeom prst="rect">
              <a:avLst/>
            </a:prstGeom>
            <a:noFill/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6787655" y="6088661"/>
              <a:ext cx="351607" cy="361240"/>
            </a:xfrm>
            <a:prstGeom prst="rect">
              <a:avLst/>
            </a:prstGeom>
            <a:noFill/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7"/>
            <a:srcRect l="6000" t="4260" r="72000" b="57300"/>
            <a:stretch>
              <a:fillRect/>
            </a:stretch>
          </p:blipFill>
          <p:spPr>
            <a:xfrm rot="20489636">
              <a:off x="7406096" y="4549349"/>
              <a:ext cx="133728" cy="221258"/>
            </a:xfrm>
            <a:prstGeom prst="rect">
              <a:avLst/>
            </a:prstGeom>
            <a:noFill/>
          </p:spPr>
        </p:pic>
      </p:grpSp>
      <p:sp>
        <p:nvSpPr>
          <p:cNvPr id="11" name="직사각형 10"/>
          <p:cNvSpPr/>
          <p:nvPr/>
        </p:nvSpPr>
        <p:spPr>
          <a:xfrm>
            <a:off x="2376264" y="9104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3600" b="1">
                <a:solidFill>
                  <a:schemeClr val="bg1"/>
                </a:solidFill>
                <a:effectLst/>
                <a:latin typeface="Haan Sollip M"/>
                <a:ea typeface="Haan Sollip M"/>
              </a:rPr>
              <a:t>CONTEN</a:t>
            </a:r>
            <a:r>
              <a:rPr lang="en-US" altLang="ko-KR" sz="3600" b="1">
                <a:solidFill>
                  <a:srgbClr val="e5fb11"/>
                </a:solidFill>
                <a:effectLst/>
                <a:latin typeface="Haan Sollip M"/>
                <a:ea typeface="Haan Sollip M"/>
              </a:rPr>
              <a:t>T</a:t>
            </a:r>
            <a:endParaRPr lang="ko-KR" altLang="en-US" sz="3600" b="1">
              <a:solidFill>
                <a:srgbClr val="e5fb11"/>
              </a:solidFill>
              <a:latin typeface="Haan Sollip M"/>
              <a:ea typeface="Haan Sollip M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839217" y="1740999"/>
            <a:ext cx="576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1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864617" y="2677103"/>
            <a:ext cx="576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2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871885" y="3595434"/>
            <a:ext cx="576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3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871885" y="4516212"/>
            <a:ext cx="576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4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1804053" y="5531842"/>
            <a:ext cx="5769972" cy="717633"/>
            <a:chOff x="1115613" y="1506387"/>
            <a:chExt cx="6860377" cy="8640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8" name="사다리꼴 27"/>
            <p:cNvSpPr/>
            <p:nvPr/>
          </p:nvSpPr>
          <p:spPr>
            <a:xfrm rot="10800000">
              <a:off x="1135229" y="1506387"/>
              <a:ext cx="6840761" cy="864096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순서도: 수동 입력 28"/>
            <p:cNvSpPr/>
            <p:nvPr/>
          </p:nvSpPr>
          <p:spPr>
            <a:xfrm rot="5400000">
              <a:off x="1369966" y="1252034"/>
              <a:ext cx="861157" cy="1369864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76534" y="5450878"/>
            <a:ext cx="576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5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4985" y="1987233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개발배경</a:t>
            </a:r>
            <a:endParaRPr lang="ko-KR" altLang="en-US" sz="2400" b="1"/>
          </a:p>
        </p:txBody>
      </p:sp>
      <p:sp>
        <p:nvSpPr>
          <p:cNvPr id="33" name="TextBox 32"/>
          <p:cNvSpPr txBox="1"/>
          <p:nvPr/>
        </p:nvSpPr>
        <p:spPr>
          <a:xfrm>
            <a:off x="3586608" y="2896267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시장조사</a:t>
            </a:r>
            <a:endParaRPr lang="ko-KR" altLang="en-US" sz="2400" b="1"/>
          </a:p>
        </p:txBody>
      </p:sp>
      <p:sp>
        <p:nvSpPr>
          <p:cNvPr id="34" name="TextBox 33"/>
          <p:cNvSpPr txBox="1"/>
          <p:nvPr/>
        </p:nvSpPr>
        <p:spPr>
          <a:xfrm>
            <a:off x="3610543" y="3833504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개발과정</a:t>
            </a:r>
            <a:endParaRPr lang="ko-KR" altLang="en-US" sz="2400" b="1"/>
          </a:p>
        </p:txBody>
      </p:sp>
      <p:sp>
        <p:nvSpPr>
          <p:cNvPr id="35" name="TextBox 34"/>
          <p:cNvSpPr txBox="1"/>
          <p:nvPr/>
        </p:nvSpPr>
        <p:spPr>
          <a:xfrm>
            <a:off x="3610543" y="4786832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요구사항정의</a:t>
            </a:r>
            <a:endParaRPr lang="ko-KR" altLang="en-US" sz="2400" b="1"/>
          </a:p>
        </p:txBody>
      </p:sp>
      <p:sp>
        <p:nvSpPr>
          <p:cNvPr id="36" name="TextBox 35"/>
          <p:cNvSpPr txBox="1"/>
          <p:nvPr/>
        </p:nvSpPr>
        <p:spPr>
          <a:xfrm>
            <a:off x="3591679" y="5680276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요구사항설계</a:t>
            </a:r>
            <a:endParaRPr lang="ko-KR" altLang="en-US" sz="2400" b="1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45932" y="616366"/>
            <a:ext cx="1038746" cy="82181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398066" y="21948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40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정의</a:t>
            </a:r>
            <a:endParaRPr lang="ko-KR" altLang="en-US" sz="40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67730"/>
              </p:ext>
            </p:extLst>
          </p:nvPr>
        </p:nvGraphicFramePr>
        <p:xfrm>
          <a:off x="323528" y="1484784"/>
          <a:ext cx="8496943" cy="52874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8601"/>
                <a:gridCol w="2129169"/>
                <a:gridCol w="5049173"/>
              </a:tblGrid>
              <a:tr h="552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휴먼모음T" pitchFamily="18" charset="-127"/>
                          <a:ea typeface="휴먼모음T" pitchFamily="18" charset="-127"/>
                        </a:rPr>
                        <a:t>액  터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휴먼모음T" pitchFamily="18" charset="-127"/>
                          <a:ea typeface="휴먼모음T" pitchFamily="18" charset="-127"/>
                        </a:rPr>
                        <a:t>패 키 지  명</a:t>
                      </a:r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088319" rtl="0" eaLnBrk="1" latinLnBrk="1" hangingPunct="1"/>
                      <a:r>
                        <a:rPr lang="ko-KR" altLang="en-US" sz="1600" b="1" kern="1200" dirty="0" smtClean="0">
                          <a:solidFill>
                            <a:schemeClr val="lt1"/>
                          </a:solidFill>
                          <a:latin typeface="휴먼모음T" pitchFamily="18" charset="-127"/>
                          <a:ea typeface="휴먼모음T" pitchFamily="18" charset="-127"/>
                          <a:cs typeface="+mn-cs"/>
                        </a:rPr>
                        <a:t>설   명</a:t>
                      </a:r>
                      <a:endParaRPr lang="ko-KR" altLang="en-US" sz="1600" b="1" kern="1200" dirty="0">
                        <a:solidFill>
                          <a:schemeClr val="lt1"/>
                        </a:solidFill>
                        <a:latin typeface="휴먼모음T" pitchFamily="18" charset="-127"/>
                        <a:ea typeface="휴먼모음T" pitchFamily="18" charset="-127"/>
                        <a:cs typeface="+mn-cs"/>
                      </a:endParaRPr>
                    </a:p>
                  </a:txBody>
                  <a:tcPr anchor="ctr"/>
                </a:tc>
              </a:tr>
              <a:tr h="89655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비관리자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  통</a:t>
                      </a: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자유게시판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자유게시판 패키지는 사용자가 자유게시판의 게시물을 등록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조회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할 수 있는 패키지이다</a:t>
                      </a:r>
                      <a:endParaRPr lang="ko-KR" sz="1400" b="1" kern="1200" baseline="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350" marR="6350" marT="0" marB="0" anchor="ctr"/>
                </a:tc>
              </a:tr>
              <a:tr h="11034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신고 패키지는 비 관리자 공통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 구매자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 제공자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 시스템 사용 후 이 시스템과 비 적합한 사용자를 신고 하는 패키지이다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ko-KR" sz="1400" b="1" kern="1200" dirty="0" smtClean="0">
                        <a:solidFill>
                          <a:schemeClr val="dk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관리자는 회원들이 신고한 신고자 리스트를 받아 볼 수 있다</a:t>
                      </a:r>
                      <a:endParaRPr lang="ko-KR" sz="1400" b="1" kern="12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350" marR="6350" marT="0" marB="0"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룸메이트 </a:t>
                      </a:r>
                      <a:r>
                        <a:rPr lang="ko-KR" altLang="ko-KR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매칭</a:t>
                      </a:r>
                      <a:endParaRPr lang="ko-KR" altLang="ko-KR" sz="1400" b="0" kern="1200" dirty="0" smtClean="0">
                        <a:solidFill>
                          <a:schemeClr val="dk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/>
                      <a:r>
                        <a:rPr lang="ko-K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룸메이트를 매칭시켜 주는 패키지이다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방이 없는 채로 룸메이트를 구하는 사용자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 구매자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는 매칭하기 위한 선택조건들을 선택한 후 </a:t>
                      </a:r>
                      <a:r>
                        <a:rPr lang="ko-KR" altLang="ko-KR" sz="1400" b="1" kern="1200" dirty="0" err="1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매칭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시키면 자신에게 맞는 조건의 방제공자의 목록이 뜬다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그 중 가장 적합한 방제공자를 선택하면 방제공자는 추후에 자신을 선택한 룸메이트목록을 볼 수 있다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ko-KR" sz="1400" b="1" kern="1200" dirty="0" smtClean="0">
                        <a:solidFill>
                          <a:schemeClr val="dk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endParaRPr lang="ko-KR" altLang="ko-KR" sz="1400" b="1" kern="1200" dirty="0" smtClean="0">
                        <a:solidFill>
                          <a:schemeClr val="dk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sz="1400" b="1" kern="12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350" marR="6350" marT="0" marB="0" anchor="ctr"/>
                </a:tc>
              </a:tr>
              <a:tr h="112298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ko-KR" sz="1600" b="0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 구매자</a:t>
                      </a: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413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127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룸메이트를 구하는 방의 위치가 어디인지 지도를 통해 보여주는 패키지이다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 구매자는 이 패키지에서 방의 위치를 파악 할 수 있다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ko-KR" sz="1400" b="1" kern="1200" dirty="0" smtClean="0">
                        <a:solidFill>
                          <a:schemeClr val="dk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indent="127000"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sz="1400" b="1" kern="12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350" marR="63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42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398066" y="21948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bg1"/>
                </a:solidFill>
                <a:latin typeface="HYGothic-Extra"/>
                <a:ea typeface="HYGothic-Extra"/>
              </a:rPr>
              <a:t>요구사항 </a:t>
            </a:r>
            <a:r>
              <a:rPr lang="ko-KR" altLang="en-US" sz="4000" b="1">
                <a:solidFill>
                  <a:srgbClr val="e5fb11"/>
                </a:solidFill>
                <a:latin typeface="HYGothic-Extra"/>
                <a:ea typeface="HYGothic-Extra"/>
              </a:rPr>
              <a:t>정의</a:t>
            </a:r>
            <a:endParaRPr lang="ko-KR" altLang="en-US" sz="4000" b="1">
              <a:solidFill>
                <a:srgbClr val="e5fb11"/>
              </a:solidFill>
              <a:latin typeface="HYGothic-Extra"/>
              <a:ea typeface="HYGothic-Extr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95536" y="1340768"/>
          <a:ext cx="8496943" cy="53176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8601"/>
                <a:gridCol w="1993767"/>
                <a:gridCol w="5184575"/>
              </a:tblGrid>
              <a:tr h="7010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MoeumT R"/>
                          <a:ea typeface="MoeumT R"/>
                        </a:rPr>
                        <a:t>액  터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MoeumT R"/>
                          <a:ea typeface="MoeumT R"/>
                        </a:rPr>
                        <a:t>패 키 지  명</a:t>
                      </a: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1088319" rtl="0" eaLnBrk="1" latinLnBrk="1" hangingPunct="1">
                        <a:defRPr/>
                      </a:pPr>
                      <a:r>
                        <a:rPr lang="ko-KR" altLang="en-US" sz="1600" b="1" kern="1200">
                          <a:solidFill>
                            <a:schemeClr val="lt1"/>
                          </a:solidFill>
                          <a:latin typeface="MoeumT R"/>
                          <a:ea typeface="MoeumT R"/>
                          <a:cs typeface="+mn-cs"/>
                        </a:rPr>
                        <a:t>설   명</a:t>
                      </a:r>
                      <a:endParaRPr lang="ko-KR" altLang="en-US" sz="1600" b="1" kern="1200">
                        <a:solidFill>
                          <a:schemeClr val="lt1"/>
                        </a:solidFill>
                        <a:latin typeface="MoeumT R"/>
                        <a:ea typeface="MoeumT R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72590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HCR Dotum"/>
                          <a:ea typeface="HCR Dotum"/>
                          <a:cs typeface="HCR Dotum"/>
                        </a:rPr>
                        <a:t>방제공자</a:t>
                      </a:r>
                      <a:endParaRPr lang="ko-KR" altLang="en-US" sz="1600"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ko-KR" sz="1400" b="0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방 정보</a:t>
                      </a:r>
                      <a:endParaRPr lang="ko-KR" altLang="ko-KR" sz="1400" b="0" kern="1200">
                        <a:solidFill>
                          <a:schemeClr val="dk1"/>
                        </a:solidFill>
                        <a:effectLst/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6350" tIns="0" rIns="6350" bIns="0" anchor="ctr" anchorCtr="0"/>
                    <a:p>
                      <a:pPr latinLnBrk="1"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방 정보 패키지는 방 제공자가 자신이 살고 있는 방의 정보를 올려 방 구매자가 확인 할 수 있도록 하는 패키지이다</a:t>
                      </a:r>
                      <a:endParaRPr lang="ko-KR" sz="1400" kern="1200" baseline="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6350" marR="6350" marT="0" marB="0" anchor="ctr"/>
                </a:tc>
              </a:tr>
              <a:tr h="893421">
                <a:tc rowSpan="3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HCR Dotum"/>
                          <a:ea typeface="HCR Dotum"/>
                          <a:cs typeface="HCR Dotum"/>
                        </a:rPr>
                        <a:t>관리자</a:t>
                      </a:r>
                      <a:endParaRPr lang="ko-KR" altLang="en-US" sz="1600"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0">
                        <a:defRPr/>
                      </a:pPr>
                      <a:r>
                        <a:rPr lang="ko-KR" altLang="ko-KR" sz="1400" b="0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공지사항</a:t>
                      </a:r>
                      <a:endParaRPr lang="ko-KR" altLang="ko-KR" sz="1400" b="0" kern="1200">
                        <a:solidFill>
                          <a:schemeClr val="dk1"/>
                        </a:solidFill>
                        <a:effectLst/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6350" tIns="0" rIns="6350" bIns="0" anchor="ctr" anchorCtr="0"/>
                    <a:p>
                      <a:pPr latinLnBrk="1"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공지사항 패키지는 관리자가 공지사항을 작성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,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수정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 ,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조회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,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삭제 할 수 있는 패키지이다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관리자의 아이디로 로그인 했을 때만 위의 기능을 실행 할 수 있다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</a:t>
                      </a:r>
                      <a:endParaRPr lang="ko-KR" sz="1400" kern="120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6350" marR="6350" marT="0" marB="0" anchor="ctr"/>
                </a:tc>
              </a:tr>
              <a:tr h="987136">
                <a:tc v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0">
                        <a:defRPr/>
                      </a:pPr>
                      <a:r>
                        <a:rPr lang="ko-KR" altLang="ko-KR" sz="1400" b="0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회원관리</a:t>
                      </a:r>
                      <a:endParaRPr lang="ko-KR" altLang="ko-KR" sz="1400" b="0" kern="1200">
                        <a:solidFill>
                          <a:schemeClr val="dk1"/>
                        </a:solidFill>
                        <a:effectLst/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6350" tIns="0" rIns="6350" bIns="0" anchor="ctr" anchorCtr="0"/>
                    <a:p>
                      <a:pPr latinLnBrk="1"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회원관리 패키지는 관리자가 회원을 관리하기 위해 사용하는 패키지로 관리자는 사용자의 정보들을 열람할 수 있다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</a:t>
                      </a:r>
                      <a:endParaRPr lang="ko-KR" sz="1400" kern="120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6350" marR="6350" marT="0" marB="0" anchor="ctr"/>
                </a:tc>
              </a:tr>
              <a:tr h="1005099">
                <a:tc v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600">
                        <a:latin typeface="MoeumT R"/>
                        <a:ea typeface="MoeumT R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0">
                        <a:defRPr/>
                      </a:pPr>
                      <a:r>
                        <a:rPr lang="ko-KR" altLang="ko-KR" sz="1400" b="0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블랙리스트관리</a:t>
                      </a:r>
                      <a:endParaRPr lang="ko-KR" altLang="ko-KR" sz="1400" b="0" kern="1200">
                        <a:solidFill>
                          <a:schemeClr val="dk1"/>
                        </a:solidFill>
                        <a:effectLst/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6350" tIns="0" rIns="6350" bIns="0" anchor="ctr" anchorCtr="0"/>
                    <a:p>
                      <a:pPr indent="127000" algn="l" latinLnBrk="1">
                        <a:spcAft>
                          <a:spcPts val="0"/>
                        </a:spcAft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신고 된 회원 중 블랙리스트로 추가시킨 회원들의 목록을 볼 수 있는 패키지이다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관리자권한을 가진 아이디만 블랙리스트에서 회원을 삭제시키거나 목록을 볼 수 있다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 </a:t>
                      </a:r>
                      <a:endParaRPr lang="ko-KR" sz="1400" b="1" kern="120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6350" marR="6350" marT="0" marB="0" anchor="ctr"/>
                </a:tc>
              </a:tr>
              <a:tr h="100509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600"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0">
                        <a:defRPr/>
                      </a:pPr>
                      <a:r>
                        <a:rPr lang="ko-KR" altLang="ko-KR" sz="1400" b="0" i="0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신고관리</a:t>
                      </a:r>
                      <a:endParaRPr lang="ko-KR" altLang="ko-KR" sz="1400" b="0" i="0" kern="120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6350" tIns="0" rIns="6350" bIns="0" anchor="ctr" anchorCtr="0"/>
                    <a:p>
                      <a:pPr indent="127000" algn="l" latinLnBrk="1">
                        <a:spcAft>
                          <a:spcPts val="0"/>
                        </a:spcAft>
                        <a:defRPr/>
                      </a:pP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사용자가 신고한 목록들을 살펴 볼 수 있는 패키지이다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. </a:t>
                      </a:r>
                      <a:r>
                        <a:rPr lang="ko-KR" altLang="ko-KR" sz="1400" b="1" kern="1200">
                          <a:solidFill>
                            <a:schemeClr val="dk1"/>
                          </a:solidFill>
                          <a:effectLst/>
                          <a:latin typeface="HCR Dotum"/>
                          <a:ea typeface="HCR Dotum"/>
                          <a:cs typeface="HCR Dotum"/>
                        </a:rPr>
                        <a:t>관리자는 신고가 적합한지 판단 후에 블랙리스트로 넘겨 회원을 차단 시킬 수 있다</a:t>
                      </a:r>
                      <a:r>
                        <a:rPr lang="en-US" altLang="ko-KR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sz="1400" b="1" kern="1200">
                        <a:solidFill>
                          <a:schemeClr val="dk1"/>
                        </a:solidFill>
                        <a:latin typeface="HCR Dotum"/>
                        <a:ea typeface="HCR Dotum"/>
                        <a:cs typeface="HCR Dotum"/>
                      </a:endParaRPr>
                    </a:p>
                  </a:txBody>
                  <a:tcPr marL="6350" marR="635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prstClr val="white"/>
                </a:solidFill>
                <a:latin typeface="Haan Sollip M"/>
                <a:ea typeface="Haan Sollip M"/>
              </a:rPr>
              <a:t>Part.5 </a:t>
            </a:r>
            <a:r>
              <a:rPr lang="ko-KR" altLang="en-US" sz="4000" b="1">
                <a:solidFill>
                  <a:prstClr val="white"/>
                </a:solidFill>
                <a:latin typeface="Haan Sollip M"/>
                <a:ea typeface="Haan Sollip M"/>
              </a:rPr>
              <a:t>요구사항 설계</a:t>
            </a:r>
            <a:endParaRPr lang="en-US" altLang="ko-KR" sz="4000" b="1">
              <a:solidFill>
                <a:prstClr val="white"/>
              </a:solidFill>
              <a:latin typeface="Haan Sollip M"/>
              <a:ea typeface="Haan Sollip M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1850163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02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9632" y="1700808"/>
            <a:ext cx="5976664" cy="466153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18293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로 그 인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219009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로 그 인  설 계  시 </a:t>
            </a:r>
            <a:r>
              <a:rPr lang="ko-KR" altLang="en-US" sz="17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1" name="shape102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664" y="1832871"/>
            <a:ext cx="5727700" cy="4476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2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55724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로 그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아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웃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설 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8150" y="1757363"/>
            <a:ext cx="5727700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4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857004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아 이 디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찾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기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설 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672" y="1834589"/>
            <a:ext cx="5727700" cy="3387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14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18293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비 밀 번 호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찾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기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3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8150" y="1735455"/>
            <a:ext cx="5727700" cy="3387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62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45652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가 입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3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5544" y="1628800"/>
            <a:ext cx="470916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55724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가 입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설 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8" name="shape103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145982"/>
            <a:ext cx="5731510" cy="2566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4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1813383" y="1850886"/>
            <a:ext cx="5753473" cy="720080"/>
            <a:chOff x="1124135" y="1506387"/>
            <a:chExt cx="6840760" cy="8640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" name="사다리꼴 3"/>
            <p:cNvSpPr/>
            <p:nvPr/>
          </p:nvSpPr>
          <p:spPr>
            <a:xfrm rot="10800000">
              <a:off x="1124135" y="1506387"/>
              <a:ext cx="6840760" cy="864096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순서도: 수동 입력 4"/>
            <p:cNvSpPr/>
            <p:nvPr/>
          </p:nvSpPr>
          <p:spPr>
            <a:xfrm rot="5400000">
              <a:off x="1325999" y="1307095"/>
              <a:ext cx="861157" cy="1259747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1813385" y="2789436"/>
            <a:ext cx="5760640" cy="717634"/>
            <a:chOff x="1115613" y="1506386"/>
            <a:chExt cx="6849282" cy="86409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9" name="사다리꼴 8"/>
            <p:cNvSpPr/>
            <p:nvPr/>
          </p:nvSpPr>
          <p:spPr>
            <a:xfrm rot="10800000">
              <a:off x="1124135" y="1506387"/>
              <a:ext cx="6840760" cy="864096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순서도: 수동 입력 9"/>
            <p:cNvSpPr/>
            <p:nvPr/>
          </p:nvSpPr>
          <p:spPr>
            <a:xfrm rot="5400000">
              <a:off x="1369965" y="1252034"/>
              <a:ext cx="861157" cy="1369862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1822721" y="3712271"/>
            <a:ext cx="5769971" cy="717632"/>
            <a:chOff x="1115613" y="1506387"/>
            <a:chExt cx="6860376" cy="86115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사다리꼴 17"/>
            <p:cNvSpPr/>
            <p:nvPr/>
          </p:nvSpPr>
          <p:spPr>
            <a:xfrm rot="10800000">
              <a:off x="1135228" y="1506387"/>
              <a:ext cx="6840761" cy="861158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순서도: 수동 입력 18"/>
            <p:cNvSpPr/>
            <p:nvPr/>
          </p:nvSpPr>
          <p:spPr>
            <a:xfrm rot="5400000">
              <a:off x="1369965" y="1252035"/>
              <a:ext cx="861157" cy="1369862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1813383" y="4650821"/>
            <a:ext cx="5769972" cy="717633"/>
            <a:chOff x="1115613" y="1506387"/>
            <a:chExt cx="6860377" cy="8640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사다리꼴 20"/>
            <p:cNvSpPr/>
            <p:nvPr/>
          </p:nvSpPr>
          <p:spPr>
            <a:xfrm rot="10800000">
              <a:off x="1135229" y="1506387"/>
              <a:ext cx="6840761" cy="864096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순서도: 수동 입력 21"/>
            <p:cNvSpPr/>
            <p:nvPr/>
          </p:nvSpPr>
          <p:spPr>
            <a:xfrm rot="5400000">
              <a:off x="1369966" y="1252034"/>
              <a:ext cx="861157" cy="1369864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9" name="양쪽 모서리가 둥근 사각형 158"/>
          <p:cNvSpPr/>
          <p:nvPr/>
        </p:nvSpPr>
        <p:spPr>
          <a:xfrm>
            <a:off x="0" y="6713577"/>
            <a:ext cx="9144000" cy="144423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805283" y="6081033"/>
              <a:ext cx="351607" cy="361240"/>
            </a:xfrm>
            <a:prstGeom prst="rect">
              <a:avLst/>
            </a:prstGeom>
            <a:noFill/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601442" y="6105754"/>
              <a:ext cx="241941" cy="354307"/>
            </a:xfrm>
            <a:prstGeom prst="rect">
              <a:avLst/>
            </a:prstGeom>
            <a:noFill/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513368" y="6069855"/>
              <a:ext cx="263880" cy="386432"/>
            </a:xfrm>
            <a:prstGeom prst="rect">
              <a:avLst/>
            </a:prstGeom>
            <a:noFill/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6787655" y="6088661"/>
              <a:ext cx="351607" cy="361240"/>
            </a:xfrm>
            <a:prstGeom prst="rect">
              <a:avLst/>
            </a:prstGeom>
            <a:noFill/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7"/>
            <a:srcRect l="6000" t="4260" r="72000" b="57300"/>
            <a:stretch>
              <a:fillRect/>
            </a:stretch>
          </p:blipFill>
          <p:spPr>
            <a:xfrm rot="20489636">
              <a:off x="7406096" y="4549349"/>
              <a:ext cx="133728" cy="221258"/>
            </a:xfrm>
            <a:prstGeom prst="rect">
              <a:avLst/>
            </a:prstGeom>
            <a:noFill/>
          </p:spPr>
        </p:pic>
      </p:grpSp>
      <p:sp>
        <p:nvSpPr>
          <p:cNvPr id="11" name="직사각형 10"/>
          <p:cNvSpPr/>
          <p:nvPr/>
        </p:nvSpPr>
        <p:spPr>
          <a:xfrm>
            <a:off x="2376264" y="9104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3600" b="1">
                <a:solidFill>
                  <a:prstClr val="white"/>
                </a:solidFill>
                <a:latin typeface="Haan Sollip M"/>
                <a:ea typeface="Haan Sollip M"/>
              </a:rPr>
              <a:t>CONTEN</a:t>
            </a:r>
            <a:r>
              <a:rPr lang="en-US" altLang="ko-KR" sz="3600" b="1">
                <a:solidFill>
                  <a:srgbClr val="e5fb11"/>
                </a:solidFill>
                <a:latin typeface="Haan Sollip M"/>
                <a:ea typeface="Haan Sollip M"/>
              </a:rPr>
              <a:t>T</a:t>
            </a:r>
            <a:endParaRPr lang="ko-KR" altLang="en-US" sz="3600" b="1">
              <a:solidFill>
                <a:srgbClr val="e5fb11"/>
              </a:solidFill>
              <a:latin typeface="Haan Sollip M"/>
              <a:ea typeface="Haan Sollip M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839217" y="1760565"/>
            <a:ext cx="576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6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864617" y="2677103"/>
            <a:ext cx="576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7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871885" y="3595434"/>
            <a:ext cx="576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8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835696" y="4516212"/>
            <a:ext cx="576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9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1804053" y="5531842"/>
            <a:ext cx="5769972" cy="717633"/>
            <a:chOff x="1115613" y="1506387"/>
            <a:chExt cx="6860377" cy="86409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8" name="사다리꼴 27"/>
            <p:cNvSpPr/>
            <p:nvPr/>
          </p:nvSpPr>
          <p:spPr>
            <a:xfrm rot="10800000">
              <a:off x="1135229" y="1506387"/>
              <a:ext cx="6840761" cy="864096"/>
            </a:xfrm>
            <a:prstGeom prst="trapezoid">
              <a:avLst>
                <a:gd name="adj" fmla="val 25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순서도: 수동 입력 28"/>
            <p:cNvSpPr/>
            <p:nvPr/>
          </p:nvSpPr>
          <p:spPr>
            <a:xfrm rot="5400000">
              <a:off x="1369966" y="1252034"/>
              <a:ext cx="861157" cy="1369864"/>
            </a:xfrm>
            <a:prstGeom prst="flowChartManualInput">
              <a:avLst/>
            </a:prstGeom>
            <a:solidFill>
              <a:srgbClr val="e5f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13170" y="5450878"/>
            <a:ext cx="1161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i="1">
                <a:solidFill>
                  <a:srgbClr val="353c5d"/>
                </a:solidFill>
                <a:latin typeface="HYGothic-Extra"/>
                <a:ea typeface="HYGothic-Extra"/>
              </a:rPr>
              <a:t>10</a:t>
            </a:r>
            <a:endParaRPr lang="ko-KR" altLang="en-US" sz="4800" i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4985" y="1987233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prstClr val="black"/>
                </a:solidFill>
              </a:rPr>
              <a:t>개발표준</a:t>
            </a:r>
            <a:endParaRPr lang="ko-KR" altLang="en-US" sz="2400" b="1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86608" y="2896267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prstClr val="black"/>
                </a:solidFill>
              </a:rPr>
              <a:t>DB</a:t>
            </a:r>
            <a:r>
              <a:rPr lang="ko-KR" altLang="en-US" sz="2400" b="1">
                <a:solidFill>
                  <a:prstClr val="black"/>
                </a:solidFill>
              </a:rPr>
              <a:t>설계</a:t>
            </a:r>
            <a:endParaRPr lang="ko-KR" altLang="en-US" sz="2400" b="1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10543" y="3833504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prstClr val="black"/>
                </a:solidFill>
              </a:rPr>
              <a:t>UI</a:t>
            </a:r>
            <a:r>
              <a:rPr lang="ko-KR" altLang="en-US" sz="2400" b="1">
                <a:solidFill>
                  <a:prstClr val="black"/>
                </a:solidFill>
              </a:rPr>
              <a:t>설계</a:t>
            </a:r>
            <a:endParaRPr lang="ko-KR" altLang="en-US" sz="2400" b="1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0543" y="4786832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prstClr val="black"/>
                </a:solidFill>
              </a:rPr>
              <a:t>시연</a:t>
            </a:r>
            <a:endParaRPr lang="ko-KR" altLang="en-US" sz="2400" b="1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91679" y="5680276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prstClr val="black"/>
                </a:solidFill>
              </a:rPr>
              <a:t>Q&amp;A</a:t>
            </a:r>
            <a:endParaRPr lang="ko-KR" altLang="en-US" sz="2400" b="1">
              <a:solidFill>
                <a:prstClr val="black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45932" y="616366"/>
            <a:ext cx="1038746" cy="82181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가 입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취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소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설 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8" name="shape103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1480" y="1840865"/>
            <a:ext cx="5781040" cy="3176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87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45652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정 보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3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1864" y="1772141"/>
            <a:ext cx="5176520" cy="44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정 보 조 회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설 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3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1662430"/>
            <a:ext cx="5731510" cy="35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정 보 수 정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설 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3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032318"/>
            <a:ext cx="5731510" cy="279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8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정 보 삭 제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설 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1815782"/>
            <a:ext cx="5731510" cy="32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45652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4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7744" y="1844824"/>
            <a:ext cx="4534535" cy="445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0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756288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목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조 회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설 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4340" y="2018030"/>
            <a:ext cx="5735320" cy="2821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34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717816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내 용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4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5927" y="1949132"/>
            <a:ext cx="5732145" cy="2959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7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18293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검 색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4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135822"/>
            <a:ext cx="5731510" cy="2586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0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756288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자 유 게 시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판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4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1680" y="1628800"/>
            <a:ext cx="5731510" cy="5029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67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prstClr val="white"/>
                </a:solidFill>
                <a:latin typeface="Haan Sollip M"/>
                <a:ea typeface="Haan Sollip M"/>
              </a:rPr>
              <a:t>Part.1</a:t>
            </a:r>
            <a:r>
              <a:rPr lang="ko-KR" altLang="en-US" sz="4000" b="1">
                <a:solidFill>
                  <a:prstClr val="white"/>
                </a:solidFill>
                <a:latin typeface="Haan Sollip M"/>
                <a:ea typeface="Haan Sollip M"/>
              </a:rPr>
              <a:t>개발 배경</a:t>
            </a:r>
            <a:endParaRPr lang="en-US" altLang="ko-KR" sz="4000" b="1">
              <a:solidFill>
                <a:prstClr val="white"/>
              </a:solidFill>
              <a:latin typeface="Haan Sollip M"/>
              <a:ea typeface="Haan Sollip M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1850163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857004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글 내 용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4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562" y="2317750"/>
            <a:ext cx="5730875" cy="222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00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257481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글 등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5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8150" y="1866900"/>
            <a:ext cx="5727700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81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257481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글 수 정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5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8150" y="1949450"/>
            <a:ext cx="5727700" cy="295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0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257481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글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검 색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8" name="shape105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8150" y="1841500"/>
            <a:ext cx="5727700" cy="317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92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257481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글 삭 제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5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8150" y="2117725"/>
            <a:ext cx="5727700" cy="2622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96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55724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댓 글 등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5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049463"/>
            <a:ext cx="5731510" cy="27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7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55724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댓 글 수 정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5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079625"/>
            <a:ext cx="5731510" cy="2698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8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55724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댓 글 삭 제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5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440622"/>
            <a:ext cx="5731510" cy="197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50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938756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5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688" y="1772141"/>
            <a:ext cx="5727700" cy="4345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8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03947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5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6202" y="2078990"/>
            <a:ext cx="6411595" cy="2700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67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AABC7D3F-9B20-4EC3-825F-A19BE0E7A6EE}"/>
              </a:ext>
            </a:extLst>
          </p:cNvPr>
          <p:cNvSpPr/>
          <p:nvPr/>
        </p:nvSpPr>
        <p:spPr>
          <a:xfrm>
            <a:off x="5360173" y="5106585"/>
            <a:ext cx="3012260" cy="12557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양쪽 모서리가 둥근 사각형 158"/>
          <p:cNvSpPr/>
          <p:nvPr/>
        </p:nvSpPr>
        <p:spPr>
          <a:xfrm>
            <a:off x="0" y="6713577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6" name="직사각형 165"/>
          <p:cNvSpPr/>
          <p:nvPr/>
        </p:nvSpPr>
        <p:spPr>
          <a:xfrm>
            <a:off x="2376263" y="27620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r>
              <a:rPr lang="ko-KR" altLang="en-US" sz="3600" b="1" dirty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6A5C9EC-69F3-4AB6-A306-CD5E4831A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528"/>
            <a:ext cx="4788024" cy="1368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D3366AD-56BE-4AD3-A29D-3F51949B88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6843"/>
            <a:ext cx="4788024" cy="13521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76F4F60-17AB-45C0-8354-ADF848D03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8905"/>
            <a:ext cx="4788024" cy="12429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338EC02-F1F2-499F-AFBB-FE50D5F9A9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8" y="5155098"/>
            <a:ext cx="4788024" cy="13681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6200BBC5-3AD0-4377-9043-35FCE04DD88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3563721"/>
            <a:ext cx="4211961" cy="13681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045A7A65-FC4D-4B38-AED8-CFD58C4B64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22536"/>
            <a:ext cx="4211960" cy="25160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865801D-EC3E-45CE-A891-AD8CC31E80DB}"/>
              </a:ext>
            </a:extLst>
          </p:cNvPr>
          <p:cNvSpPr txBox="1"/>
          <p:nvPr/>
        </p:nvSpPr>
        <p:spPr>
          <a:xfrm>
            <a:off x="5450128" y="5159024"/>
            <a:ext cx="2832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대학교 근처 자취방 룸메이트를 구하는 대학생들</a:t>
            </a:r>
            <a:r>
              <a:rPr lang="en-US" altLang="ko-KR" dirty="0"/>
              <a:t>(</a:t>
            </a: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대구대학교 </a:t>
            </a:r>
            <a:r>
              <a:rPr lang="ko-KR" altLang="en-US" dirty="0" err="1"/>
              <a:t>에브리타임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1CF8B98E-F17C-49A5-8DF4-01B65D395C0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41"/>
            <a:ext cx="1038746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4548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55724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취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6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5885" y="2027555"/>
            <a:ext cx="6412230" cy="2802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1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45652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작 성 자 검 색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6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7630" y="1972627"/>
            <a:ext cx="6428740" cy="2912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5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756288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내 용 상 세 보 기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6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5730" y="2108200"/>
            <a:ext cx="6352540" cy="264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09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목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6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8150" y="1987867"/>
            <a:ext cx="5727700" cy="2882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7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857004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매 칭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6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1556792"/>
            <a:ext cx="5731510" cy="497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매 칭 정 보 등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6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7704" y="1832871"/>
            <a:ext cx="5284470" cy="413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18293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매 칭 정 보 수 정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6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4510" y="1731010"/>
            <a:ext cx="5554980" cy="33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자 기 정 보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6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6565" y="1867217"/>
            <a:ext cx="5690870" cy="31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매 칭 정 보 삭 제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6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7960" y="1950085"/>
            <a:ext cx="6228080" cy="29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3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 검 색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7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672" y="1700808"/>
            <a:ext cx="5727700" cy="4835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25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0" y="6713577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6" name="직사각형 165"/>
          <p:cNvSpPr/>
          <p:nvPr/>
        </p:nvSpPr>
        <p:spPr>
          <a:xfrm>
            <a:off x="2376263" y="27620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r>
              <a:rPr lang="ko-KR" altLang="en-US" sz="3600" b="1" dirty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배경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="" xmlns:a16="http://schemas.microsoft.com/office/drawing/2014/main" id="{47245865-D45A-44B0-994C-11D579BB6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5328592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F9AB385-455C-4227-B5DC-CE2422E5D372}"/>
              </a:ext>
            </a:extLst>
          </p:cNvPr>
          <p:cNvSpPr txBox="1"/>
          <p:nvPr/>
        </p:nvSpPr>
        <p:spPr>
          <a:xfrm>
            <a:off x="5797601" y="2492896"/>
            <a:ext cx="30280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적게는 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40</a:t>
            </a:r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만원에서 많게는 </a:t>
            </a:r>
            <a:r>
              <a:rPr lang="ko-KR" altLang="en-US" sz="2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많게는</a:t>
            </a:r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70</a:t>
            </a:r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만원을 넘어가는 원룸의 가격은 대학생들에게는 부담이 될 수 밖에 없는 현실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78FA8549-A4BE-4D23-BE1D-DD5A862E5A8E}"/>
              </a:ext>
            </a:extLst>
          </p:cNvPr>
          <p:cNvSpPr/>
          <p:nvPr/>
        </p:nvSpPr>
        <p:spPr>
          <a:xfrm>
            <a:off x="5789501" y="2309761"/>
            <a:ext cx="2982708" cy="208823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C5D30723-395F-4A94-AE33-889A61872E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441"/>
            <a:ext cx="1038746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00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339233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 검 색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7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1953895"/>
            <a:ext cx="5725160" cy="2950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87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81853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 상 세 검 색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7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1735455"/>
            <a:ext cx="5725160" cy="3387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7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45652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검 색 방 목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7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1778952"/>
            <a:ext cx="5725160" cy="3300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188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238518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 정 보 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7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672" y="1772141"/>
            <a:ext cx="5731510" cy="438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219009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 등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7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139950"/>
            <a:ext cx="573151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698306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방 목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7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1624012"/>
            <a:ext cx="573151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339233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 조 회 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7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086292"/>
            <a:ext cx="5731510" cy="26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339233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 삭 제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7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263457"/>
            <a:ext cx="5731510" cy="23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857004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방 상 세 보 기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8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6245" y="2457767"/>
            <a:ext cx="5731510" cy="194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57675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8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4594" y="1628800"/>
            <a:ext cx="5731510" cy="48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대체 처리 7">
            <a:extLst>
              <a:ext uri="{FF2B5EF4-FFF2-40B4-BE49-F238E27FC236}">
                <a16:creationId xmlns="" xmlns:a16="http://schemas.microsoft.com/office/drawing/2014/main" id="{ABE65CFA-A03C-4580-838D-BA8446A71CE0}"/>
              </a:ext>
            </a:extLst>
          </p:cNvPr>
          <p:cNvSpPr/>
          <p:nvPr/>
        </p:nvSpPr>
        <p:spPr>
          <a:xfrm>
            <a:off x="892985" y="2204864"/>
            <a:ext cx="7632848" cy="2304256"/>
          </a:xfrm>
          <a:prstGeom prst="flowChartAlternateProcess">
            <a:avLst/>
          </a:prstGeom>
          <a:solidFill>
            <a:srgbClr val="E5FB1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59" name="양쪽 모서리가 둥근 사각형 158"/>
          <p:cNvSpPr/>
          <p:nvPr/>
        </p:nvSpPr>
        <p:spPr>
          <a:xfrm>
            <a:off x="23501" y="6662488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6" name="직사각형 165"/>
          <p:cNvSpPr/>
          <p:nvPr/>
        </p:nvSpPr>
        <p:spPr>
          <a:xfrm>
            <a:off x="2376264" y="9104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r>
              <a:rPr lang="ko-KR" altLang="en-US" sz="3600" b="1" dirty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F700BED-24C2-4BF9-8EC7-BEF3CF56E165}"/>
              </a:ext>
            </a:extLst>
          </p:cNvPr>
          <p:cNvSpPr/>
          <p:nvPr/>
        </p:nvSpPr>
        <p:spPr>
          <a:xfrm>
            <a:off x="1282614" y="2503968"/>
            <a:ext cx="70567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의식주는 우리가 살아가는데 있어서 필수요소이다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취업난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높은 물가에 살아가는 젊은 세대들에게 주거지에 대한 금전적인 부담은 매우 크게 다가온다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이러한 부담을 줄일 수 있게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서로의 남는 방을 공유해 나가며 함께 더불어 살아갈 수 있는 공간을 제공할 수 있도록 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2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69BA532C-A561-454E-9AE0-6AC2C20B17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74890"/>
            <a:ext cx="1038746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610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717816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목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8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1679575"/>
            <a:ext cx="5725160" cy="349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검 색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8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2244407"/>
            <a:ext cx="5725160" cy="2369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8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636063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내 용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8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5610" y="1926272"/>
            <a:ext cx="5732780" cy="3005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9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등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8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5610" y="2097087"/>
            <a:ext cx="5732780" cy="26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51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삭 제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8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1620202"/>
            <a:ext cx="5725160" cy="3617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1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공 지 사 항 수 정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8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5656" y="1824068"/>
            <a:ext cx="6174105" cy="390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7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57675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관 리 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9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1844824"/>
            <a:ext cx="5725160" cy="4518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00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55724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검 색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9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2452" y="1814195"/>
            <a:ext cx="5459095" cy="3229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4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756288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관 리 목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9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5610" y="2025650"/>
            <a:ext cx="5732780" cy="280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1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238518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상 세 내 용 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9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2268220"/>
            <a:ext cx="5725160" cy="2321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1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prstClr val="white"/>
                </a:solidFill>
                <a:latin typeface="Haan Sollip M"/>
                <a:ea typeface="Haan Sollip M"/>
              </a:rPr>
              <a:t>Part.2 </a:t>
            </a:r>
            <a:r>
              <a:rPr lang="ko-KR" altLang="en-US" sz="4000" b="1">
                <a:solidFill>
                  <a:prstClr val="white"/>
                </a:solidFill>
                <a:latin typeface="Haan Sollip M"/>
                <a:ea typeface="Haan Sollip M"/>
              </a:rPr>
              <a:t>시장 조사</a:t>
            </a:r>
            <a:endParaRPr lang="en-US" altLang="ko-KR" sz="4000" b="1">
              <a:solidFill>
                <a:prstClr val="white"/>
              </a:solidFill>
              <a:latin typeface="Haan Sollip M"/>
              <a:ea typeface="Haan Sollip M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1850163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3857004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신 고 글 삭 제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9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2188527"/>
            <a:ext cx="5725160" cy="2480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8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45652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블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랙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리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트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등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09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2057400"/>
            <a:ext cx="572516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8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547603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블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랙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리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트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관 리 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09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6431" y="1988840"/>
            <a:ext cx="5732780" cy="4389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3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45652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블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랙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리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트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검 색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10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5610" y="2292032"/>
            <a:ext cx="5732780" cy="2273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97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456527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블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랙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리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트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삭 제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10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5610" y="1775142"/>
            <a:ext cx="5732780" cy="3307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2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5056050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블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랙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리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트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목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록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6" name="shape110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2152967"/>
            <a:ext cx="5725160" cy="2552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1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8066" y="2194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538280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관 리   클 래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다 이 어 그 램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10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420" y="1772141"/>
            <a:ext cx="5725160" cy="4817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46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18293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정 보 검 색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10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5610" y="2236152"/>
            <a:ext cx="5732780" cy="2385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0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정 보 조 회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10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5610" y="1545272"/>
            <a:ext cx="5732780" cy="3767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2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19647" y="15875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</a:t>
            </a:r>
            <a:r>
              <a:rPr lang="ko-KR" altLang="en-US" sz="32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ko-KR" altLang="en-US" sz="32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92" y="0"/>
            <a:ext cx="1146147" cy="902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6403" y="1102448"/>
            <a:ext cx="4156765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회 원 정 보 삭 제  설 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계  시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퀀</a:t>
            </a:r>
            <a:r>
              <a:rPr lang="ko-KR" altLang="en-US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스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7" name="shape110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0359" y="1916832"/>
            <a:ext cx="5732780" cy="4190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11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58"/>
          <p:cNvSpPr/>
          <p:nvPr/>
        </p:nvSpPr>
        <p:spPr>
          <a:xfrm>
            <a:off x="0" y="6713577"/>
            <a:ext cx="9144000" cy="144423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100392" y="6014564"/>
            <a:ext cx="888132" cy="726804"/>
            <a:chOff x="6787655" y="4521195"/>
            <a:chExt cx="2369235" cy="1938866"/>
          </a:xfrm>
        </p:grpSpPr>
        <p:pic>
          <p:nvPicPr>
            <p:cNvPr id="160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283" y="6081033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739" y="4521195"/>
              <a:ext cx="1895699" cy="1926177"/>
            </a:xfrm>
            <a:prstGeom prst="rect">
              <a:avLst/>
            </a:prstGeom>
          </p:spPr>
        </p:pic>
        <p:pic>
          <p:nvPicPr>
            <p:cNvPr id="162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442" y="6105754"/>
              <a:ext cx="241941" cy="3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 descr="C:\Users\admin\AppData\Local\Microsoft\Windows\Temporary Internet Files\Content.IE5\MUBWL6QH\Mahohani04L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68" y="6069855"/>
              <a:ext cx="263880" cy="38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C:\Users\admin\AppData\Local\Microsoft\Windows\Temporary Internet Files\Content.IE5\39RQUTLC\Mango_01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655" y="6088661"/>
              <a:ext cx="351607" cy="36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C:\Users\admin\AppData\Local\Microsoft\Windows\Temporary Internet Files\Content.IE5\BQLU45ZN\%25B4%25DE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39778" l="5167" r="28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259" r="72003" b="57296"/>
            <a:stretch/>
          </p:blipFill>
          <p:spPr bwMode="auto">
            <a:xfrm rot="20489636">
              <a:off x="7406096" y="4549349"/>
              <a:ext cx="133728" cy="221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6" name="직사각형 165"/>
          <p:cNvSpPr/>
          <p:nvPr/>
        </p:nvSpPr>
        <p:spPr>
          <a:xfrm>
            <a:off x="2411760" y="446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</a:t>
            </a:r>
            <a:r>
              <a:rPr lang="ko-KR" altLang="en-US" sz="3600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조사</a:t>
            </a:r>
            <a:endParaRPr lang="ko-KR" altLang="en-US" sz="3600" b="1" dirty="0">
              <a:solidFill>
                <a:srgbClr val="E5FB1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="" xmlns:a16="http://schemas.microsoft.com/office/drawing/2014/main" id="{DD807831-6EC5-4CEB-A4C8-8B799B8C31FB}"/>
              </a:ext>
            </a:extLst>
          </p:cNvPr>
          <p:cNvSpPr/>
          <p:nvPr/>
        </p:nvSpPr>
        <p:spPr>
          <a:xfrm>
            <a:off x="1107533" y="4309703"/>
            <a:ext cx="7124662" cy="769786"/>
          </a:xfrm>
          <a:prstGeom prst="flowChartAlternateProcess">
            <a:avLst/>
          </a:prstGeom>
          <a:solidFill>
            <a:srgbClr val="E5FB1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ACE49AC-D2E1-4B75-BBD4-F4D382DDE550}"/>
              </a:ext>
            </a:extLst>
          </p:cNvPr>
          <p:cNvSpPr txBox="1"/>
          <p:nvPr/>
        </p:nvSpPr>
        <p:spPr>
          <a:xfrm>
            <a:off x="1718302" y="4371430"/>
            <a:ext cx="595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동거를 하는 사람들과 동거를 하지않는 </a:t>
            </a:r>
            <a:r>
              <a:rPr lang="en-US" altLang="ko-KR" dirty="0"/>
              <a:t>20</a:t>
            </a:r>
            <a:r>
              <a:rPr lang="ko-KR" altLang="en-US" dirty="0"/>
              <a:t>대들의 한달 생활비 평균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1CD8319-787C-40E8-B3A5-1514C56490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58" y="1785417"/>
            <a:ext cx="7488959" cy="23319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40B301D3-A10B-4817-B384-15D8DC3D2F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4624"/>
            <a:ext cx="1038746" cy="7909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821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prstClr val="white"/>
                </a:solidFill>
                <a:latin typeface="Haan Sollip M"/>
                <a:ea typeface="Haan Sollip M"/>
              </a:rPr>
              <a:t>Part.6 </a:t>
            </a:r>
            <a:r>
              <a:rPr lang="ko-KR" altLang="en-US" sz="4000" b="1">
                <a:solidFill>
                  <a:prstClr val="white"/>
                </a:solidFill>
                <a:latin typeface="Haan Sollip M"/>
                <a:ea typeface="Haan Sollip M"/>
              </a:rPr>
              <a:t>개발표준</a:t>
            </a:r>
            <a:endParaRPr lang="en-US" altLang="ko-KR" sz="4000" b="1">
              <a:solidFill>
                <a:prstClr val="white"/>
              </a:solidFill>
              <a:latin typeface="Haan Sollip M"/>
              <a:ea typeface="Haan Sollip M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1850163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33592" y="1084551"/>
            <a:ext cx="12570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패키지 구성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55976" y="1085668"/>
            <a:ext cx="106792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명명 규칙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174860"/>
              </p:ext>
            </p:extLst>
          </p:nvPr>
        </p:nvGraphicFramePr>
        <p:xfrm>
          <a:off x="3923928" y="1556792"/>
          <a:ext cx="4896544" cy="4121224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936184"/>
                <a:gridCol w="2376264"/>
                <a:gridCol w="1584096"/>
              </a:tblGrid>
              <a:tr h="102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패키지</a:t>
                      </a:r>
                      <a:endParaRPr lang="en-US" altLang="ko-KR" sz="16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영문 혹은 숫자로 구성</a:t>
                      </a:r>
                      <a:endParaRPr lang="en-US" altLang="ko-KR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1088319" rtl="0" eaLnBrk="1" latinLnBrk="1" hangingPunct="1"/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첫 글자는 반드시 영문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JSP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첫 글자는</a:t>
                      </a:r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반드시 영문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1088319" rtl="0" eaLnBrk="1" latinLnBrk="1" hangingPunct="1"/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 섹션에 여러 단어가 들어갈 시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1088319" rtl="0" eaLnBrk="1" latinLnBrk="1" hangingPunct="1"/>
                      <a:r>
                        <a:rPr lang="ko-KR" alt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첫 글자는 반드시 대문자 사용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20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확장자</a:t>
                      </a:r>
                      <a:endParaRPr lang="en-US" altLang="ko-KR" sz="16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 Servlet Page(JSP)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*.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jsp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2205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Cascading Style Sheet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*.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2205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*.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2205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1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 Resource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088319" rtl="0" eaLnBrk="1" latinLnBrk="1" hangingPunct="1"/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*.gif, *.jpg, *.</a:t>
                      </a:r>
                      <a:r>
                        <a:rPr lang="en-US" altLang="ko-KR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altLang="ko-KR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제목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</a:t>
            </a:r>
            <a: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과정</a:t>
            </a:r>
            <a:b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4050"/>
            <a:ext cx="977981" cy="79208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2" y="1556792"/>
            <a:ext cx="2592288" cy="41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3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475656" y="3960864"/>
            <a:ext cx="6480720" cy="69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prstClr val="white"/>
                </a:solidFill>
                <a:latin typeface="Haan Sollip M"/>
                <a:ea typeface="Haan Sollip M"/>
              </a:rPr>
              <a:t>Part.7 DB</a:t>
            </a:r>
            <a:r>
              <a:rPr lang="ko-KR" altLang="en-US" sz="4000" b="1">
                <a:solidFill>
                  <a:prstClr val="white"/>
                </a:solidFill>
                <a:latin typeface="Haan Sollip M"/>
                <a:ea typeface="Haan Sollip M"/>
              </a:rPr>
              <a:t>설계</a:t>
            </a:r>
            <a:endParaRPr lang="en-US" altLang="ko-KR" sz="4000" b="1">
              <a:solidFill>
                <a:prstClr val="white"/>
              </a:solidFill>
              <a:latin typeface="Haan Sollip M"/>
              <a:ea typeface="Haan Sollip M"/>
            </a:endParaRPr>
          </a:p>
        </p:txBody>
      </p:sp>
      <p:pic>
        <p:nvPicPr>
          <p:cNvPr id="1030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45591" y="3346009"/>
            <a:ext cx="351607" cy="361240"/>
          </a:xfrm>
          <a:prstGeom prst="rect">
            <a:avLst/>
          </a:prstGeom>
          <a:noFill/>
        </p:spPr>
      </p:pic>
      <p:sp>
        <p:nvSpPr>
          <p:cNvPr id="93" name="양쪽 모서리가 둥근 사각형 92"/>
          <p:cNvSpPr/>
          <p:nvPr/>
        </p:nvSpPr>
        <p:spPr>
          <a:xfrm>
            <a:off x="3404939" y="2247197"/>
            <a:ext cx="2553289" cy="1604617"/>
          </a:xfrm>
          <a:prstGeom prst="round2SameRect">
            <a:avLst>
              <a:gd name="adj1" fmla="val 16667"/>
              <a:gd name="adj2" fmla="val 0"/>
            </a:avLst>
          </a:prstGeom>
          <a:noFill/>
          <a:ln w="4445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047" y="1850163"/>
            <a:ext cx="1895699" cy="192617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3406122" y="3714923"/>
            <a:ext cx="2564806" cy="1531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9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750" y="3370730"/>
            <a:ext cx="241941" cy="354307"/>
          </a:xfrm>
          <a:prstGeom prst="rect">
            <a:avLst/>
          </a:prstGeom>
          <a:noFill/>
        </p:spPr>
      </p:pic>
      <p:pic>
        <p:nvPicPr>
          <p:cNvPr id="90" name="Picture 5" descr="C:\Users\admin\AppData\Local\Microsoft\Windows\Temporary Internet Files\Content.IE5\MUBWL6QH\Mahohani04L[1]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3676" y="3334831"/>
            <a:ext cx="263880" cy="386432"/>
          </a:xfrm>
          <a:prstGeom prst="rect">
            <a:avLst/>
          </a:prstGeom>
          <a:noFill/>
        </p:spPr>
      </p:pic>
      <p:pic>
        <p:nvPicPr>
          <p:cNvPr id="91" name="Picture 6" descr="C:\Users\admin\AppData\Local\Microsoft\Windows\Temporary Internet Files\Content.IE5\39RQUTLC\Mango_01[1]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27963" y="3353637"/>
            <a:ext cx="351607" cy="361240"/>
          </a:xfrm>
          <a:prstGeom prst="rect">
            <a:avLst/>
          </a:prstGeom>
          <a:noFill/>
        </p:spPr>
      </p:pic>
      <p:pic>
        <p:nvPicPr>
          <p:cNvPr id="92" name="Picture 2" descr="C:\Users\admin\AppData\Local\Microsoft\Windows\Temporary Internet Files\Content.IE5\BQLU45ZN\%25B4%25DE[1].jpg"/>
          <p:cNvPicPr>
            <a:picLocks noChangeAspect="1" noChangeArrowheads="1"/>
          </p:cNvPicPr>
          <p:nvPr/>
        </p:nvPicPr>
        <p:blipFill rotWithShape="1">
          <a:blip r:embed="rId7"/>
          <a:srcRect l="6000" t="4260" r="72000" b="57300"/>
          <a:stretch>
            <a:fillRect/>
          </a:stretch>
        </p:blipFill>
        <p:spPr>
          <a:xfrm rot="20489636">
            <a:off x="4146404" y="1814325"/>
            <a:ext cx="133728" cy="221258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131840" y="3674135"/>
            <a:ext cx="3104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rgbClr val="353c5d"/>
                </a:solidFill>
                <a:latin typeface="HYGothic-Extra"/>
                <a:ea typeface="HYGothic-Extra"/>
              </a:rPr>
              <a:t>A moonlit night of the city</a:t>
            </a:r>
            <a:endParaRPr lang="ko-KR" altLang="en-US" sz="900" b="1">
              <a:solidFill>
                <a:srgbClr val="353c5d"/>
              </a:solidFill>
              <a:latin typeface="HYGothic-Extra"/>
              <a:ea typeface="HYGothic-Extra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3707904" y="4869160"/>
            <a:ext cx="201622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latin typeface="HYGothic-Extra"/>
                <a:ea typeface="HYGothic-Extra"/>
              </a:rPr>
              <a:t>DB</a:t>
            </a:r>
            <a:r>
              <a:rPr lang="ko-KR" altLang="en-US" b="1">
                <a:solidFill>
                  <a:schemeClr val="bg1"/>
                </a:solidFill>
                <a:latin typeface="HYGothic-Extra"/>
                <a:ea typeface="HYGothic-Extra"/>
              </a:rPr>
              <a:t> </a:t>
            </a:r>
            <a: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  <a:t>설계</a:t>
            </a:r>
            <a:b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</a:b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1520" y="1046133"/>
            <a:ext cx="2221941" cy="371505"/>
          </a:xfrm>
          <a:prstGeom prst="rect">
            <a:avLst/>
          </a:prstGeom>
          <a:noFill/>
        </p:spPr>
        <p:txBody>
          <a:bodyPr wrap="none" lIns="108832" tIns="54416" rIns="108832" bIns="54416">
            <a:spAutoFit/>
          </a:bodyPr>
          <a:lstStyle/>
          <a:p>
            <a:pPr lvl="0">
              <a:defRPr/>
            </a:pPr>
            <a:r>
              <a:rPr lang="en-US" altLang="ko-KR" sz="17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MoeumT R"/>
                <a:ea typeface="MoeumT R"/>
              </a:rPr>
              <a:t>    DataBase </a:t>
            </a:r>
            <a:r>
              <a:rPr lang="ko-KR" altLang="en-US" sz="17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MoeumT R"/>
                <a:ea typeface="MoeumT R"/>
              </a:rPr>
              <a:t>관계도</a:t>
            </a:r>
            <a:endParaRPr lang="ko-KR" altLang="en-US" sz="1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MoeumT R"/>
              <a:ea typeface="MoeumT R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1412776"/>
            <a:ext cx="6187976" cy="5227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b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980728"/>
            <a:ext cx="1718598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   </a:t>
            </a:r>
            <a:r>
              <a:rPr lang="ko-KR" altLang="en-US" sz="17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컬럼</a:t>
            </a:r>
            <a:r>
              <a:rPr lang="ko-KR" altLang="en-US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7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약어표</a:t>
            </a:r>
            <a:endParaRPr lang="ko-KR" altLang="en-US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94517"/>
              </p:ext>
            </p:extLst>
          </p:nvPr>
        </p:nvGraphicFramePr>
        <p:xfrm>
          <a:off x="982806" y="1417638"/>
          <a:ext cx="7681384" cy="4706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40692"/>
                <a:gridCol w="3840692"/>
              </a:tblGrid>
              <a:tr h="332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Table 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Initial</a:t>
                      </a:r>
                      <a:endParaRPr lang="ko-KR" altLang="en-US" dirty="0"/>
                    </a:p>
                  </a:txBody>
                  <a:tcPr/>
                </a:tc>
              </a:tr>
              <a:tr h="542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Member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user_*</a:t>
                      </a:r>
                      <a:endParaRPr lang="ko-KR" altLang="en-US" dirty="0"/>
                    </a:p>
                  </a:txBody>
                  <a:tcPr/>
                </a:tc>
              </a:tr>
              <a:tr h="542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Freeboard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fb_*</a:t>
                      </a:r>
                      <a:endParaRPr lang="ko-KR" altLang="en-US" dirty="0"/>
                    </a:p>
                  </a:txBody>
                  <a:tcPr/>
                </a:tc>
              </a:tr>
              <a:tr h="542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Notice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no_*</a:t>
                      </a:r>
                      <a:endParaRPr lang="ko-KR" altLang="en-US" dirty="0"/>
                    </a:p>
                  </a:txBody>
                  <a:tcPr/>
                </a:tc>
              </a:tr>
              <a:tr h="542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c_*</a:t>
                      </a:r>
                      <a:endParaRPr lang="ko-KR" altLang="en-US" dirty="0"/>
                    </a:p>
                  </a:txBody>
                  <a:tcPr/>
                </a:tc>
              </a:tr>
              <a:tr h="542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Matching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mat_*</a:t>
                      </a:r>
                      <a:endParaRPr lang="ko-KR" altLang="en-US" dirty="0"/>
                    </a:p>
                  </a:txBody>
                  <a:tcPr/>
                </a:tc>
              </a:tr>
              <a:tr h="542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r_*</a:t>
                      </a:r>
                      <a:endParaRPr lang="ko-KR" altLang="en-US" dirty="0"/>
                    </a:p>
                  </a:txBody>
                  <a:tcPr/>
                </a:tc>
              </a:tr>
              <a:tr h="542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Report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rp</a:t>
                      </a:r>
                      <a:r>
                        <a:rPr lang="en-US" altLang="ko-KR" dirty="0" smtClean="0"/>
                        <a:t>_*</a:t>
                      </a:r>
                      <a:endParaRPr lang="ko-KR" altLang="en-US" dirty="0"/>
                    </a:p>
                  </a:txBody>
                  <a:tcPr/>
                </a:tc>
              </a:tr>
              <a:tr h="542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Blacklist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black_*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8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b="1">
                <a:solidFill>
                  <a:prstClr val="white"/>
                </a:solidFill>
                <a:latin typeface="HYGothic-Extra"/>
                <a:ea typeface="HYGothic-Extra"/>
              </a:rPr>
              <a:t>DB</a:t>
            </a:r>
            <a:r>
              <a:rPr lang="ko-KR" altLang="en-US" b="1">
                <a:solidFill>
                  <a:prstClr val="white"/>
                </a:solidFill>
                <a:latin typeface="HYGothic-Extra"/>
                <a:ea typeface="HYGothic-Extra"/>
              </a:rPr>
              <a:t> </a:t>
            </a:r>
            <a: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  <a:t>설계</a:t>
            </a:r>
            <a:b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</a:b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46133"/>
            <a:ext cx="5214747" cy="371505"/>
          </a:xfrm>
          <a:prstGeom prst="rect">
            <a:avLst/>
          </a:prstGeom>
          <a:noFill/>
        </p:spPr>
        <p:txBody>
          <a:bodyPr wrap="none" lIns="108832" tIns="54416" rIns="108832" bIns="54416">
            <a:spAutoFit/>
          </a:bodyPr>
          <a:lstStyle/>
          <a:p>
            <a:pPr lvl="0">
              <a:defRPr/>
            </a:pPr>
            <a:r>
              <a:rPr lang="en-US" altLang="ko-KR" sz="17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MoeumT R"/>
                <a:ea typeface="MoeumT R"/>
              </a:rPr>
              <a:t>    Member Table : </a:t>
            </a:r>
            <a:r>
              <a:rPr lang="ko-KR" altLang="en-US" sz="17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MoeumT R"/>
                <a:ea typeface="MoeumT R"/>
              </a:rPr>
              <a:t>사용자의 정보를 저장할 테이블</a:t>
            </a:r>
            <a:endParaRPr lang="ko-KR" altLang="en-US" sz="1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MoeumT R"/>
              <a:ea typeface="MoeumT R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11560" y="1574927"/>
          <a:ext cx="8136904" cy="40318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7380"/>
                <a:gridCol w="1627380"/>
                <a:gridCol w="1627380"/>
                <a:gridCol w="1627380"/>
                <a:gridCol w="1627380"/>
              </a:tblGrid>
              <a:tr h="247650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32835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아이디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82988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userPass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비밀번호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32835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userName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이름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82988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전화번호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userPhon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전화번호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32835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userAddr1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주소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32835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userAddr2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82988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userAddr3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32835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권한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28625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비밀번호힌트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passwordHint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비밀번호 힌트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32835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카카오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kakao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카카오톡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09600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userEmail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이메일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179613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* Primary Key : u_id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b="1">
                <a:solidFill>
                  <a:prstClr val="white"/>
                </a:solidFill>
                <a:latin typeface="HYGothic-Extra"/>
                <a:ea typeface="HYGothic-Extra"/>
              </a:rPr>
              <a:t>DB</a:t>
            </a:r>
            <a:r>
              <a:rPr lang="ko-KR" altLang="en-US" b="1">
                <a:solidFill>
                  <a:prstClr val="white"/>
                </a:solidFill>
                <a:latin typeface="HYGothic-Extra"/>
                <a:ea typeface="HYGothic-Extra"/>
              </a:rPr>
              <a:t> </a:t>
            </a:r>
            <a: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  <a:t>설계</a:t>
            </a:r>
            <a:b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</a:b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046133"/>
            <a:ext cx="5628322" cy="371505"/>
          </a:xfrm>
          <a:prstGeom prst="rect">
            <a:avLst/>
          </a:prstGeom>
          <a:noFill/>
        </p:spPr>
        <p:txBody>
          <a:bodyPr wrap="none" lIns="108832" tIns="54416" rIns="108832" bIns="54416">
            <a:spAutoFit/>
          </a:bodyPr>
          <a:lstStyle/>
          <a:p>
            <a:pPr lvl="0">
              <a:defRPr/>
            </a:pPr>
            <a:r>
              <a:rPr lang="en-US" altLang="ko-KR" sz="17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MoeumT R"/>
                <a:ea typeface="MoeumT R"/>
              </a:rPr>
              <a:t>    Freeboard Table : </a:t>
            </a:r>
            <a:r>
              <a:rPr lang="ko-KR" altLang="en-US" sz="17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MoeumT R"/>
                <a:ea typeface="MoeumT R"/>
              </a:rPr>
              <a:t>자유게시판의 정보를 저장할 테이블</a:t>
            </a:r>
            <a:endParaRPr lang="ko-KR" altLang="en-US" sz="1700">
              <a:ln w="9525"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MoeumT R"/>
              <a:ea typeface="MoeumT R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3568" y="1556793"/>
          <a:ext cx="8064895" cy="40324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2979"/>
                <a:gridCol w="1612979"/>
                <a:gridCol w="1612979"/>
                <a:gridCol w="1612979"/>
                <a:gridCol w="1612979"/>
              </a:tblGrid>
              <a:tr h="306844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40792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fb_num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게시판의 번호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7214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fb_subject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게시판의 제목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40792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fb_content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게시판의 내용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7214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fb_date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SYSDATE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게시판의 날짜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40792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fb_readCount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DEFAULT,0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게시판의 조회수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40792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작성자 아이디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507214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작성자 이름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40792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권한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comment_cnt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DEFAULT,0</a:t>
                      </a:r>
                      <a:endParaRPr lang="ko-KR" alt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권한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38060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* Primary Key : fb_num* Foreign Key : userId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53c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b="1">
                <a:solidFill>
                  <a:prstClr val="white"/>
                </a:solidFill>
                <a:latin typeface="HYGothic-Extra"/>
                <a:ea typeface="HYGothic-Extra"/>
              </a:rPr>
              <a:t>DB</a:t>
            </a:r>
            <a:r>
              <a:rPr lang="ko-KR" altLang="en-US" b="1">
                <a:solidFill>
                  <a:prstClr val="white"/>
                </a:solidFill>
                <a:latin typeface="HYGothic-Extra"/>
                <a:ea typeface="HYGothic-Extra"/>
              </a:rPr>
              <a:t> </a:t>
            </a:r>
            <a: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  <a:t>설계</a:t>
            </a:r>
            <a:br>
              <a:rPr lang="ko-KR" altLang="en-US" b="1">
                <a:solidFill>
                  <a:srgbClr val="e5fb11"/>
                </a:solidFill>
                <a:latin typeface="HYGothic-Extra"/>
                <a:ea typeface="HYGothic-Extra"/>
              </a:rPr>
            </a:b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046133"/>
            <a:ext cx="5089713" cy="371505"/>
          </a:xfrm>
          <a:prstGeom prst="rect">
            <a:avLst/>
          </a:prstGeom>
          <a:noFill/>
        </p:spPr>
        <p:txBody>
          <a:bodyPr wrap="none" lIns="108832" tIns="54416" rIns="108832" bIns="54416">
            <a:spAutoFit/>
          </a:bodyPr>
          <a:lstStyle/>
          <a:p>
            <a:pPr lvl="0">
              <a:defRPr/>
            </a:pPr>
            <a:r>
              <a:rPr lang="en-US" altLang="ko-KR" sz="17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MoeumT R"/>
                <a:ea typeface="MoeumT R"/>
              </a:rPr>
              <a:t>    Notice Table : </a:t>
            </a:r>
            <a:r>
              <a:rPr lang="ko-KR" altLang="en-US" sz="170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MoeumT R"/>
                <a:ea typeface="MoeumT R"/>
              </a:rPr>
              <a:t>공지사항의 정보를 저장할 테이블</a:t>
            </a:r>
            <a:endParaRPr lang="ko-KR" altLang="en-US" sz="1700">
              <a:ln w="9525"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MoeumT R"/>
              <a:ea typeface="MoeumT R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3568" y="1484784"/>
          <a:ext cx="8064895" cy="41044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2979"/>
                <a:gridCol w="1612979"/>
                <a:gridCol w="1612979"/>
                <a:gridCol w="1612979"/>
                <a:gridCol w="1612979"/>
              </a:tblGrid>
              <a:tr h="322542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6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00173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no_num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공지사항의 번호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90611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no_subject 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공지사항의 제목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00173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no_date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SYSDATE</a:t>
                      </a:r>
                      <a:endParaRPr lang="ko-KR" alt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공지사항의 날짜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90611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endParaRPr lang="ko-KR" alt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no_readCount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0</a:t>
                      </a:r>
                      <a:endParaRPr lang="ko-KR" alt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공지사항의 조회수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00173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no_content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alt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공지사항의 내용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00173"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 vert="horz" lIns="68580" tIns="0" rIns="68580" bIns="0" anchor="ctr" anchorCtr="0"/>
                    <a:p>
                      <a:pPr algn="ctr" latinLnBrk="0">
                        <a:spcAft>
                          <a:spcPts val="600"/>
                        </a:spcAft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작성자 아이디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388292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* Primary Key : no_num* Foreign Key : userId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b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046133"/>
            <a:ext cx="5187496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Comments </a:t>
            </a:r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Table :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댓글의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정보를 저장할 테이블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06693"/>
              </p:ext>
            </p:extLst>
          </p:nvPr>
        </p:nvGraphicFramePr>
        <p:xfrm>
          <a:off x="683568" y="1556792"/>
          <a:ext cx="8064895" cy="36272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2979"/>
                <a:gridCol w="1612979"/>
                <a:gridCol w="1612979"/>
                <a:gridCol w="1612979"/>
                <a:gridCol w="1612979"/>
              </a:tblGrid>
              <a:tr h="33386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2123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fb_num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자유게시판의 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71484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c_num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댓글의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번호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2123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c_content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댓글의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내용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71484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작성자 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62123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c_date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 SYSDATE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댓글의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날짜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5179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* Primary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fb_num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c_num</a:t>
            </a:r>
            <a:r>
              <a:rPr lang="en-US" altLang="ko-KR" sz="1400" dirty="0" smtClean="0">
                <a:solidFill>
                  <a:schemeClr val="bg1"/>
                </a:solidFill>
              </a:rPr>
              <a:t>* </a:t>
            </a:r>
            <a:r>
              <a:rPr lang="en-US" altLang="ko-KR" sz="1400" dirty="0">
                <a:solidFill>
                  <a:schemeClr val="bg1"/>
                </a:solidFill>
              </a:rPr>
              <a:t>Foreign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userId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fb_num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90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b="1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br>
              <a:rPr lang="ko-KR" altLang="en-US" b="1" dirty="0" smtClean="0">
                <a:solidFill>
                  <a:srgbClr val="E5FB1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1046133"/>
            <a:ext cx="5009562" cy="371505"/>
          </a:xfrm>
          <a:prstGeom prst="rect">
            <a:avLst/>
          </a:prstGeom>
          <a:noFill/>
        </p:spPr>
        <p:txBody>
          <a:bodyPr wrap="none" lIns="108832" tIns="54416" rIns="108832" bIns="54416" rtlCol="0">
            <a:spAutoFit/>
          </a:bodyPr>
          <a:lstStyle/>
          <a:p>
            <a:r>
              <a:rPr lang="en-US" altLang="ko-KR" sz="17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   Matching </a:t>
            </a:r>
            <a:r>
              <a:rPr lang="en-US" altLang="ko-KR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Table : </a:t>
            </a:r>
            <a:r>
              <a:rPr lang="ko-KR" altLang="en-US" sz="17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매칭의</a:t>
            </a:r>
            <a:r>
              <a:rPr lang="ko-KR" altLang="en-US" sz="17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휴먼모음T" pitchFamily="18" charset="-127"/>
                <a:ea typeface="휴먼모음T" pitchFamily="18" charset="-127"/>
              </a:rPr>
              <a:t> 정보를 저장할 테이블</a:t>
            </a:r>
            <a:endParaRPr lang="ko-KR" altLang="en-US" sz="17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04527"/>
              </p:ext>
            </p:extLst>
          </p:nvPr>
        </p:nvGraphicFramePr>
        <p:xfrm>
          <a:off x="683568" y="1431323"/>
          <a:ext cx="8233180" cy="40324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6636"/>
                <a:gridCol w="1646636"/>
                <a:gridCol w="1646636"/>
                <a:gridCol w="1646636"/>
                <a:gridCol w="1646636"/>
              </a:tblGrid>
              <a:tr h="26623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904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취침시간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mat_bedTime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취침시간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4931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직업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mat_job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직업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904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기상시간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mat_wakeUp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기상시간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4931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mat_clean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청소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904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mat_person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성격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904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mat_gender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성별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4931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mat_region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지역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9047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음식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mat_food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음식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659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  <a:endParaRPr lang="ko-KR" altLang="ko-KR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endParaRPr lang="ko-K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0440" y="5685192"/>
            <a:ext cx="194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* </a:t>
            </a:r>
            <a:r>
              <a:rPr lang="en-US" altLang="ko-KR" sz="1400" dirty="0">
                <a:solidFill>
                  <a:schemeClr val="bg1"/>
                </a:solidFill>
              </a:rPr>
              <a:t>Foreign Key :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userId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81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Malgun Gothic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Malgun Gothic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4070</ep:Words>
  <ep:PresentationFormat>화면 슬라이드 쇼(4:3)</ep:PresentationFormat>
  <ep:Paragraphs>647</ep:Paragraphs>
  <ep:Slides>152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152</vt:i4>
      </vt:variant>
    </vt:vector>
  </ep:HeadingPairs>
  <ep:TitlesOfParts>
    <vt:vector size="155" baseType="lpstr">
      <vt:lpstr>Office 테마</vt:lpstr>
      <vt:lpstr>1_Office 테마</vt:lpstr>
      <vt:lpstr>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개발 과정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2016-09-05T01:44:22.000</dcterms:created>
  <dc:creator>admin</dc:creator>
  <cp:lastModifiedBy>dudrm</cp:lastModifiedBy>
  <dcterms:modified xsi:type="dcterms:W3CDTF">2020-04-10T09:44:45.252</dcterms:modified>
  <cp:revision>176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